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Now" charset="1" panose="00000500000000000000"/>
      <p:regular r:id="rId16"/>
    </p:embeddedFont>
    <p:embeddedFont>
      <p:font typeface="Now Bold" charset="1" panose="00000800000000000000"/>
      <p:regular r:id="rId17"/>
    </p:embeddedFont>
    <p:embeddedFont>
      <p:font typeface="Now Thin" charset="1" panose="00000300000000000000"/>
      <p:regular r:id="rId18"/>
    </p:embeddedFont>
    <p:embeddedFont>
      <p:font typeface="Now Light" charset="1" panose="00000400000000000000"/>
      <p:regular r:id="rId19"/>
    </p:embeddedFont>
    <p:embeddedFont>
      <p:font typeface="Now Medium" charset="1" panose="00000600000000000000"/>
      <p:regular r:id="rId20"/>
    </p:embeddedFont>
    <p:embeddedFont>
      <p:font typeface="Now Heavy" charset="1" panose="00000A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jpeg" Type="http://schemas.openxmlformats.org/officeDocument/2006/relationships/image"/><Relationship Id="rId5"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21352"/>
        </a:solidFill>
      </p:bgPr>
    </p:bg>
    <p:spTree>
      <p:nvGrpSpPr>
        <p:cNvPr id="1" name=""/>
        <p:cNvGrpSpPr/>
        <p:nvPr/>
      </p:nvGrpSpPr>
      <p:grpSpPr>
        <a:xfrm>
          <a:off x="0" y="0"/>
          <a:ext cx="0" cy="0"/>
          <a:chOff x="0" y="0"/>
          <a:chExt cx="0" cy="0"/>
        </a:xfrm>
      </p:grpSpPr>
      <p:sp>
        <p:nvSpPr>
          <p:cNvPr name="Freeform 2" id="2"/>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sp>
        <p:nvSpPr>
          <p:cNvPr name="Freeform 3" id="3"/>
          <p:cNvSpPr/>
          <p:nvPr/>
        </p:nvSpPr>
        <p:spPr>
          <a:xfrm flipH="false" flipV="false" rot="0">
            <a:off x="8596192" y="0"/>
            <a:ext cx="9691808" cy="10287000"/>
          </a:xfrm>
          <a:custGeom>
            <a:avLst/>
            <a:gdLst/>
            <a:ahLst/>
            <a:cxnLst/>
            <a:rect r="r" b="b" t="t" l="l"/>
            <a:pathLst>
              <a:path h="10287000" w="9691808">
                <a:moveTo>
                  <a:pt x="0" y="0"/>
                </a:moveTo>
                <a:lnTo>
                  <a:pt x="9691808" y="0"/>
                </a:lnTo>
                <a:lnTo>
                  <a:pt x="9691808" y="10287000"/>
                </a:lnTo>
                <a:lnTo>
                  <a:pt x="0" y="10287000"/>
                </a:lnTo>
                <a:lnTo>
                  <a:pt x="0" y="0"/>
                </a:lnTo>
                <a:close/>
              </a:path>
            </a:pathLst>
          </a:custGeom>
          <a:blipFill>
            <a:blip r:embed="rId3"/>
            <a:stretch>
              <a:fillRect l="-75736" t="-5596" r="-23519" b="0"/>
            </a:stretch>
          </a:blipFill>
        </p:spPr>
      </p:sp>
      <p:sp>
        <p:nvSpPr>
          <p:cNvPr name="TextBox 4" id="4"/>
          <p:cNvSpPr txBox="true"/>
          <p:nvPr/>
        </p:nvSpPr>
        <p:spPr>
          <a:xfrm rot="0">
            <a:off x="356795" y="1584845"/>
            <a:ext cx="7347156" cy="2904649"/>
          </a:xfrm>
          <a:prstGeom prst="rect">
            <a:avLst/>
          </a:prstGeom>
        </p:spPr>
        <p:txBody>
          <a:bodyPr anchor="t" rtlCol="false" tIns="0" lIns="0" bIns="0" rIns="0">
            <a:spAutoFit/>
          </a:bodyPr>
          <a:lstStyle/>
          <a:p>
            <a:pPr algn="ctr">
              <a:lnSpc>
                <a:spcPts val="11612"/>
              </a:lnSpc>
            </a:pPr>
            <a:r>
              <a:rPr lang="en-US" sz="8354">
                <a:solidFill>
                  <a:srgbClr val="FAFEFF"/>
                </a:solidFill>
                <a:latin typeface="Now Bold"/>
              </a:rPr>
              <a:t>Stock Prices Forecasting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grpSp>
        <p:nvGrpSpPr>
          <p:cNvPr name="Group 5" id="5"/>
          <p:cNvGrpSpPr/>
          <p:nvPr/>
        </p:nvGrpSpPr>
        <p:grpSpPr>
          <a:xfrm rot="0">
            <a:off x="10455601" y="1541075"/>
            <a:ext cx="6069943" cy="3611950"/>
            <a:chOff x="0" y="0"/>
            <a:chExt cx="1598668" cy="951295"/>
          </a:xfrm>
        </p:grpSpPr>
        <p:sp>
          <p:nvSpPr>
            <p:cNvPr name="Freeform 6" id="6"/>
            <p:cNvSpPr/>
            <p:nvPr/>
          </p:nvSpPr>
          <p:spPr>
            <a:xfrm flipH="false" flipV="false" rot="0">
              <a:off x="0" y="0"/>
              <a:ext cx="1598668" cy="951295"/>
            </a:xfrm>
            <a:custGeom>
              <a:avLst/>
              <a:gdLst/>
              <a:ahLst/>
              <a:cxnLst/>
              <a:rect r="r" b="b" t="t" l="l"/>
              <a:pathLst>
                <a:path h="951295" w="1598668">
                  <a:moveTo>
                    <a:pt x="0" y="0"/>
                  </a:moveTo>
                  <a:lnTo>
                    <a:pt x="1598668" y="0"/>
                  </a:lnTo>
                  <a:lnTo>
                    <a:pt x="1598668" y="951295"/>
                  </a:lnTo>
                  <a:lnTo>
                    <a:pt x="0" y="951295"/>
                  </a:lnTo>
                  <a:close/>
                </a:path>
              </a:pathLst>
            </a:custGeom>
            <a:solidFill>
              <a:srgbClr val="000000">
                <a:alpha val="0"/>
              </a:srgbClr>
            </a:solidFill>
          </p:spPr>
        </p:sp>
        <p:sp>
          <p:nvSpPr>
            <p:cNvPr name="TextBox 7" id="7"/>
            <p:cNvSpPr txBox="true"/>
            <p:nvPr/>
          </p:nvSpPr>
          <p:spPr>
            <a:xfrm>
              <a:off x="0" y="-276225"/>
              <a:ext cx="1598668" cy="1227520"/>
            </a:xfrm>
            <a:prstGeom prst="rect">
              <a:avLst/>
            </a:prstGeom>
          </p:spPr>
          <p:txBody>
            <a:bodyPr anchor="ctr" rtlCol="false" tIns="50800" lIns="50800" bIns="50800" rIns="50800"/>
            <a:lstStyle/>
            <a:p>
              <a:pPr algn="ctr">
                <a:lnSpc>
                  <a:spcPts val="5855"/>
                </a:lnSpc>
              </a:pPr>
            </a:p>
          </p:txBody>
        </p:sp>
      </p:grpSp>
      <p:sp>
        <p:nvSpPr>
          <p:cNvPr name="TextBox 8" id="8"/>
          <p:cNvSpPr txBox="true"/>
          <p:nvPr/>
        </p:nvSpPr>
        <p:spPr>
          <a:xfrm rot="0">
            <a:off x="1952073" y="236556"/>
            <a:ext cx="8548583" cy="935027"/>
          </a:xfrm>
          <a:prstGeom prst="rect">
            <a:avLst/>
          </a:prstGeom>
        </p:spPr>
        <p:txBody>
          <a:bodyPr anchor="t" rtlCol="false" tIns="0" lIns="0" bIns="0" rIns="0">
            <a:spAutoFit/>
          </a:bodyPr>
          <a:lstStyle/>
          <a:p>
            <a:pPr algn="l">
              <a:lnSpc>
                <a:spcPts val="7590"/>
              </a:lnSpc>
            </a:pPr>
            <a:r>
              <a:rPr lang="en-US" sz="5460">
                <a:solidFill>
                  <a:srgbClr val="021352"/>
                </a:solidFill>
                <a:latin typeface="Now Bold"/>
              </a:rPr>
              <a:t>Modeling</a:t>
            </a:r>
          </a:p>
        </p:txBody>
      </p:sp>
      <p:grpSp>
        <p:nvGrpSpPr>
          <p:cNvPr name="Group 9" id="9"/>
          <p:cNvGrpSpPr/>
          <p:nvPr/>
        </p:nvGrpSpPr>
        <p:grpSpPr>
          <a:xfrm rot="0">
            <a:off x="1341888" y="4826718"/>
            <a:ext cx="6069943" cy="3611950"/>
            <a:chOff x="0" y="0"/>
            <a:chExt cx="1598668" cy="951295"/>
          </a:xfrm>
        </p:grpSpPr>
        <p:sp>
          <p:nvSpPr>
            <p:cNvPr name="Freeform 10" id="10"/>
            <p:cNvSpPr/>
            <p:nvPr/>
          </p:nvSpPr>
          <p:spPr>
            <a:xfrm flipH="false" flipV="false" rot="0">
              <a:off x="0" y="0"/>
              <a:ext cx="1598668" cy="951295"/>
            </a:xfrm>
            <a:custGeom>
              <a:avLst/>
              <a:gdLst/>
              <a:ahLst/>
              <a:cxnLst/>
              <a:rect r="r" b="b" t="t" l="l"/>
              <a:pathLst>
                <a:path h="951295" w="1598668">
                  <a:moveTo>
                    <a:pt x="0" y="0"/>
                  </a:moveTo>
                  <a:lnTo>
                    <a:pt x="1598668" y="0"/>
                  </a:lnTo>
                  <a:lnTo>
                    <a:pt x="1598668" y="951295"/>
                  </a:lnTo>
                  <a:lnTo>
                    <a:pt x="0" y="951295"/>
                  </a:lnTo>
                  <a:close/>
                </a:path>
              </a:pathLst>
            </a:custGeom>
            <a:solidFill>
              <a:srgbClr val="000000">
                <a:alpha val="0"/>
              </a:srgbClr>
            </a:solidFill>
          </p:spPr>
        </p:sp>
        <p:sp>
          <p:nvSpPr>
            <p:cNvPr name="TextBox 11" id="11"/>
            <p:cNvSpPr txBox="true"/>
            <p:nvPr/>
          </p:nvSpPr>
          <p:spPr>
            <a:xfrm>
              <a:off x="0" y="-276225"/>
              <a:ext cx="1598668" cy="1227520"/>
            </a:xfrm>
            <a:prstGeom prst="rect">
              <a:avLst/>
            </a:prstGeom>
          </p:spPr>
          <p:txBody>
            <a:bodyPr anchor="ctr" rtlCol="false" tIns="50800" lIns="50800" bIns="50800" rIns="50800"/>
            <a:lstStyle/>
            <a:p>
              <a:pPr algn="ctr">
                <a:lnSpc>
                  <a:spcPts val="5855"/>
                </a:lnSpc>
              </a:pPr>
            </a:p>
          </p:txBody>
        </p:sp>
      </p:grpSp>
      <p:sp>
        <p:nvSpPr>
          <p:cNvPr name="TextBox 12" id="12"/>
          <p:cNvSpPr txBox="true"/>
          <p:nvPr/>
        </p:nvSpPr>
        <p:spPr>
          <a:xfrm rot="0">
            <a:off x="1952073" y="855581"/>
            <a:ext cx="14334067" cy="8936545"/>
          </a:xfrm>
          <a:prstGeom prst="rect">
            <a:avLst/>
          </a:prstGeom>
        </p:spPr>
        <p:txBody>
          <a:bodyPr anchor="t" rtlCol="false" tIns="0" lIns="0" bIns="0" rIns="0">
            <a:spAutoFit/>
          </a:bodyPr>
          <a:lstStyle/>
          <a:p>
            <a:pPr algn="ctr">
              <a:lnSpc>
                <a:spcPts val="3559"/>
              </a:lnSpc>
            </a:pPr>
          </a:p>
          <a:p>
            <a:pPr algn="just">
              <a:lnSpc>
                <a:spcPts val="3559"/>
              </a:lnSpc>
            </a:pPr>
            <a:r>
              <a:rPr lang="en-US" sz="2542">
                <a:solidFill>
                  <a:srgbClr val="000000"/>
                </a:solidFill>
                <a:latin typeface="Canva Sans"/>
              </a:rPr>
              <a:t>To determine which model is the best fit, we looked at the criteria of the Akaike information criterion (AIC) or the Bayesian Information Criterion (BIC). </a:t>
            </a:r>
          </a:p>
          <a:p>
            <a:pPr algn="just">
              <a:lnSpc>
                <a:spcPts val="3559"/>
              </a:lnSpc>
            </a:pPr>
          </a:p>
          <a:p>
            <a:pPr algn="just" marL="548931" indent="-274465" lvl="1">
              <a:lnSpc>
                <a:spcPts val="3559"/>
              </a:lnSpc>
              <a:buFont typeface="Arial"/>
              <a:buChar char="•"/>
            </a:pPr>
            <a:r>
              <a:rPr lang="en-US" sz="2542">
                <a:solidFill>
                  <a:srgbClr val="000000"/>
                </a:solidFill>
                <a:latin typeface="Canva Sans"/>
              </a:rPr>
              <a:t>Moving Averages - 3246.632 3254.410</a:t>
            </a:r>
          </a:p>
          <a:p>
            <a:pPr algn="just" marL="548931" indent="-274465" lvl="1">
              <a:lnSpc>
                <a:spcPts val="3559"/>
              </a:lnSpc>
              <a:buFont typeface="Arial"/>
              <a:buChar char="•"/>
            </a:pPr>
            <a:r>
              <a:rPr lang="en-US" sz="2542">
                <a:solidFill>
                  <a:srgbClr val="000000"/>
                </a:solidFill>
                <a:latin typeface="Canva Sans"/>
              </a:rPr>
              <a:t>Autoregressive Model - 3248.458 3260.124</a:t>
            </a:r>
          </a:p>
          <a:p>
            <a:pPr algn="just" marL="548931" indent="-274465" lvl="1">
              <a:lnSpc>
                <a:spcPts val="3559"/>
              </a:lnSpc>
              <a:buFont typeface="Arial"/>
              <a:buChar char="•"/>
            </a:pPr>
            <a:r>
              <a:rPr lang="en-US" sz="2542">
                <a:solidFill>
                  <a:srgbClr val="000000"/>
                </a:solidFill>
                <a:latin typeface="Canva Sans"/>
              </a:rPr>
              <a:t>Autoregressive Moving Averages -3250.417 3265.972</a:t>
            </a:r>
          </a:p>
          <a:p>
            <a:pPr algn="just" marL="548931" indent="-274465" lvl="1">
              <a:lnSpc>
                <a:spcPts val="3559"/>
              </a:lnSpc>
              <a:buFont typeface="Arial"/>
              <a:buChar char="•"/>
            </a:pPr>
            <a:r>
              <a:rPr lang="en-US" sz="2542">
                <a:solidFill>
                  <a:srgbClr val="000000"/>
                </a:solidFill>
                <a:latin typeface="Canva Sans"/>
              </a:rPr>
              <a:t>Autoregressive Integrated Moving Averages - 3242.061 3253.719</a:t>
            </a:r>
          </a:p>
          <a:p>
            <a:pPr algn="just" marL="548931" indent="-274465" lvl="1">
              <a:lnSpc>
                <a:spcPts val="3559"/>
              </a:lnSpc>
              <a:buFont typeface="Arial"/>
              <a:buChar char="•"/>
            </a:pPr>
            <a:r>
              <a:rPr lang="en-US" sz="2542">
                <a:solidFill>
                  <a:srgbClr val="000000"/>
                </a:solidFill>
                <a:latin typeface="Canva Sans"/>
              </a:rPr>
              <a:t>Seasonal AutoRegressive Moving Average Model - 3102.358 3105.831</a:t>
            </a:r>
          </a:p>
          <a:p>
            <a:pPr algn="just">
              <a:lnSpc>
                <a:spcPts val="3559"/>
              </a:lnSpc>
            </a:pPr>
          </a:p>
          <a:p>
            <a:pPr algn="just">
              <a:lnSpc>
                <a:spcPts val="3559"/>
              </a:lnSpc>
            </a:pPr>
          </a:p>
          <a:p>
            <a:pPr algn="just">
              <a:lnSpc>
                <a:spcPts val="3559"/>
              </a:lnSpc>
            </a:pPr>
            <a:r>
              <a:rPr lang="en-US" sz="2542">
                <a:solidFill>
                  <a:srgbClr val="000000"/>
                </a:solidFill>
                <a:latin typeface="Canva Sans"/>
              </a:rPr>
              <a:t>When the SARIMA model is compared to the Prophet model The Prophet model captures the underlying patterns and dynamics of the stock market data more effectively than the SARIMA model. This is because of</a:t>
            </a:r>
            <a:r>
              <a:rPr lang="en-US" sz="2542">
                <a:solidFill>
                  <a:srgbClr val="000000"/>
                </a:solidFill>
                <a:latin typeface="Canva Sans"/>
              </a:rPr>
              <a:t>  Prophet's ability to handle complex seasonal patterns and trend changes in the data more intuitively.</a:t>
            </a:r>
          </a:p>
          <a:p>
            <a:pPr algn="ctr">
              <a:lnSpc>
                <a:spcPts val="3559"/>
              </a:lnSpc>
            </a:pPr>
          </a:p>
          <a:p>
            <a:pPr algn="just">
              <a:lnSpc>
                <a:spcPts val="3559"/>
              </a:lnSpc>
            </a:pPr>
            <a:r>
              <a:rPr lang="en-US" sz="2542">
                <a:solidFill>
                  <a:srgbClr val="000000"/>
                </a:solidFill>
                <a:latin typeface="Canva Sans"/>
              </a:rPr>
              <a:t>Therefore prophet model is performing better in terms of predictive accuracy for the given dataset and forecasting horizon thus the best model. </a:t>
            </a:r>
          </a:p>
          <a:p>
            <a:pPr algn="just">
              <a:lnSpc>
                <a:spcPts val="3559"/>
              </a:lnSpc>
            </a:pPr>
          </a:p>
          <a:p>
            <a:pPr algn="just">
              <a:lnSpc>
                <a:spcPts val="3559"/>
              </a:lnSpc>
            </a:pPr>
            <a:r>
              <a:rPr lang="en-US" sz="2542">
                <a:solidFill>
                  <a:srgbClr val="000000"/>
                </a:solidFill>
                <a:latin typeface="Canva Sans"/>
              </a:rPr>
              <a:t>https://capstone-project-stock-prediction.streamlit.app/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grpSp>
        <p:nvGrpSpPr>
          <p:cNvPr name="Group 5" id="5"/>
          <p:cNvGrpSpPr/>
          <p:nvPr/>
        </p:nvGrpSpPr>
        <p:grpSpPr>
          <a:xfrm rot="0">
            <a:off x="10455601" y="1541075"/>
            <a:ext cx="6069943" cy="3611950"/>
            <a:chOff x="0" y="0"/>
            <a:chExt cx="1598668" cy="951295"/>
          </a:xfrm>
        </p:grpSpPr>
        <p:sp>
          <p:nvSpPr>
            <p:cNvPr name="Freeform 6" id="6"/>
            <p:cNvSpPr/>
            <p:nvPr/>
          </p:nvSpPr>
          <p:spPr>
            <a:xfrm flipH="false" flipV="false" rot="0">
              <a:off x="0" y="0"/>
              <a:ext cx="1598668" cy="951295"/>
            </a:xfrm>
            <a:custGeom>
              <a:avLst/>
              <a:gdLst/>
              <a:ahLst/>
              <a:cxnLst/>
              <a:rect r="r" b="b" t="t" l="l"/>
              <a:pathLst>
                <a:path h="951295" w="1598668">
                  <a:moveTo>
                    <a:pt x="0" y="0"/>
                  </a:moveTo>
                  <a:lnTo>
                    <a:pt x="1598668" y="0"/>
                  </a:lnTo>
                  <a:lnTo>
                    <a:pt x="1598668" y="951295"/>
                  </a:lnTo>
                  <a:lnTo>
                    <a:pt x="0" y="951295"/>
                  </a:lnTo>
                  <a:close/>
                </a:path>
              </a:pathLst>
            </a:custGeom>
            <a:solidFill>
              <a:srgbClr val="000000">
                <a:alpha val="0"/>
              </a:srgbClr>
            </a:solidFill>
          </p:spPr>
        </p:sp>
        <p:sp>
          <p:nvSpPr>
            <p:cNvPr name="TextBox 7" id="7"/>
            <p:cNvSpPr txBox="true"/>
            <p:nvPr/>
          </p:nvSpPr>
          <p:spPr>
            <a:xfrm>
              <a:off x="0" y="-276225"/>
              <a:ext cx="1598668" cy="1227520"/>
            </a:xfrm>
            <a:prstGeom prst="rect">
              <a:avLst/>
            </a:prstGeom>
          </p:spPr>
          <p:txBody>
            <a:bodyPr anchor="ctr" rtlCol="false" tIns="50800" lIns="50800" bIns="50800" rIns="50800"/>
            <a:lstStyle/>
            <a:p>
              <a:pPr algn="ctr">
                <a:lnSpc>
                  <a:spcPts val="5855"/>
                </a:lnSpc>
              </a:pPr>
            </a:p>
          </p:txBody>
        </p:sp>
      </p:grpSp>
      <p:sp>
        <p:nvSpPr>
          <p:cNvPr name="TextBox 8" id="8"/>
          <p:cNvSpPr txBox="true"/>
          <p:nvPr/>
        </p:nvSpPr>
        <p:spPr>
          <a:xfrm rot="0">
            <a:off x="1028700" y="653712"/>
            <a:ext cx="8548583" cy="887363"/>
          </a:xfrm>
          <a:prstGeom prst="rect">
            <a:avLst/>
          </a:prstGeom>
        </p:spPr>
        <p:txBody>
          <a:bodyPr anchor="t" rtlCol="false" tIns="0" lIns="0" bIns="0" rIns="0">
            <a:spAutoFit/>
          </a:bodyPr>
          <a:lstStyle/>
          <a:p>
            <a:pPr algn="l">
              <a:lnSpc>
                <a:spcPts val="7173"/>
              </a:lnSpc>
            </a:pPr>
            <a:r>
              <a:rPr lang="en-US" sz="5160">
                <a:solidFill>
                  <a:srgbClr val="021352"/>
                </a:solidFill>
                <a:latin typeface="Now Bold"/>
              </a:rPr>
              <a:t>Conclusion</a:t>
            </a:r>
          </a:p>
        </p:txBody>
      </p:sp>
      <p:sp>
        <p:nvSpPr>
          <p:cNvPr name="TextBox 9" id="9"/>
          <p:cNvSpPr txBox="true"/>
          <p:nvPr/>
        </p:nvSpPr>
        <p:spPr>
          <a:xfrm rot="0">
            <a:off x="652280" y="2570648"/>
            <a:ext cx="16355318" cy="4512580"/>
          </a:xfrm>
          <a:prstGeom prst="rect">
            <a:avLst/>
          </a:prstGeom>
        </p:spPr>
        <p:txBody>
          <a:bodyPr anchor="t" rtlCol="false" tIns="0" lIns="0" bIns="0" rIns="0">
            <a:spAutoFit/>
          </a:bodyPr>
          <a:lstStyle/>
          <a:p>
            <a:pPr algn="just" marL="549646" indent="-274823" lvl="1">
              <a:lnSpc>
                <a:spcPts val="4047"/>
              </a:lnSpc>
              <a:buFont typeface="Arial"/>
              <a:buChar char="•"/>
            </a:pPr>
            <a:r>
              <a:rPr lang="en-US" sz="2545">
                <a:solidFill>
                  <a:srgbClr val="000000"/>
                </a:solidFill>
                <a:latin typeface="Canva Sans"/>
              </a:rPr>
              <a:t>Bridging financial data with strategic decision-making enables actionable insights for stakeholders.</a:t>
            </a:r>
          </a:p>
          <a:p>
            <a:pPr algn="just" marL="549646" indent="-274823" lvl="1">
              <a:lnSpc>
                <a:spcPts val="4047"/>
              </a:lnSpc>
              <a:buFont typeface="Arial"/>
              <a:buChar char="•"/>
            </a:pPr>
            <a:r>
              <a:rPr lang="en-US" sz="2545">
                <a:solidFill>
                  <a:srgbClr val="000000"/>
                </a:solidFill>
                <a:latin typeface="Canva Sans"/>
              </a:rPr>
              <a:t>Empowering financial stakeholders with predictive tools enhances stock market navigation.</a:t>
            </a:r>
          </a:p>
          <a:p>
            <a:pPr algn="just" marL="549646" indent="-274823" lvl="1">
              <a:lnSpc>
                <a:spcPts val="4047"/>
              </a:lnSpc>
              <a:buFont typeface="Arial"/>
              <a:buChar char="•"/>
            </a:pPr>
            <a:r>
              <a:rPr lang="en-US" sz="2545">
                <a:solidFill>
                  <a:srgbClr val="000000"/>
                </a:solidFill>
                <a:latin typeface="Canva Sans"/>
              </a:rPr>
              <a:t>Pioneering innovative methodologies in predictive analytics redefines finance, driving tangible value and sustainable growth.</a:t>
            </a:r>
          </a:p>
          <a:p>
            <a:pPr algn="ctr">
              <a:lnSpc>
                <a:spcPts val="4047"/>
              </a:lnSpc>
            </a:pPr>
          </a:p>
          <a:p>
            <a:pPr algn="ctr">
              <a:lnSpc>
                <a:spcPts val="4047"/>
              </a:lnSpc>
            </a:pPr>
          </a:p>
          <a:p>
            <a:pPr algn="ctr">
              <a:lnSpc>
                <a:spcPts val="4047"/>
              </a:lnSpc>
            </a:pPr>
          </a:p>
          <a:p>
            <a:pPr algn="ctr">
              <a:lnSpc>
                <a:spcPts val="4047"/>
              </a:lnSpc>
            </a:pPr>
          </a:p>
          <a:p>
            <a:pPr algn="ctr">
              <a:lnSpc>
                <a:spcPts val="404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grpSp>
        <p:nvGrpSpPr>
          <p:cNvPr name="Group 5" id="5"/>
          <p:cNvGrpSpPr/>
          <p:nvPr/>
        </p:nvGrpSpPr>
        <p:grpSpPr>
          <a:xfrm rot="0">
            <a:off x="1028700" y="5934922"/>
            <a:ext cx="6069943" cy="3611950"/>
            <a:chOff x="0" y="0"/>
            <a:chExt cx="1598668" cy="951295"/>
          </a:xfrm>
        </p:grpSpPr>
        <p:sp>
          <p:nvSpPr>
            <p:cNvPr name="Freeform 6" id="6"/>
            <p:cNvSpPr/>
            <p:nvPr/>
          </p:nvSpPr>
          <p:spPr>
            <a:xfrm flipH="false" flipV="false" rot="0">
              <a:off x="0" y="0"/>
              <a:ext cx="1598668" cy="951295"/>
            </a:xfrm>
            <a:custGeom>
              <a:avLst/>
              <a:gdLst/>
              <a:ahLst/>
              <a:cxnLst/>
              <a:rect r="r" b="b" t="t" l="l"/>
              <a:pathLst>
                <a:path h="951295" w="1598668">
                  <a:moveTo>
                    <a:pt x="0" y="0"/>
                  </a:moveTo>
                  <a:lnTo>
                    <a:pt x="1598668" y="0"/>
                  </a:lnTo>
                  <a:lnTo>
                    <a:pt x="1598668" y="951295"/>
                  </a:lnTo>
                  <a:lnTo>
                    <a:pt x="0" y="951295"/>
                  </a:lnTo>
                  <a:close/>
                </a:path>
              </a:pathLst>
            </a:custGeom>
            <a:solidFill>
              <a:srgbClr val="000000">
                <a:alpha val="0"/>
              </a:srgbClr>
            </a:solidFill>
          </p:spPr>
        </p:sp>
        <p:sp>
          <p:nvSpPr>
            <p:cNvPr name="TextBox 7" id="7"/>
            <p:cNvSpPr txBox="true"/>
            <p:nvPr/>
          </p:nvSpPr>
          <p:spPr>
            <a:xfrm>
              <a:off x="0" y="-276225"/>
              <a:ext cx="1598668" cy="1227520"/>
            </a:xfrm>
            <a:prstGeom prst="rect">
              <a:avLst/>
            </a:prstGeom>
          </p:spPr>
          <p:txBody>
            <a:bodyPr anchor="ctr" rtlCol="false" tIns="50800" lIns="50800" bIns="50800" rIns="50800"/>
            <a:lstStyle/>
            <a:p>
              <a:pPr algn="ctr">
                <a:lnSpc>
                  <a:spcPts val="5855"/>
                </a:lnSpc>
              </a:pPr>
            </a:p>
          </p:txBody>
        </p:sp>
      </p:grpSp>
      <p:sp>
        <p:nvSpPr>
          <p:cNvPr name="Freeform 8" id="8"/>
          <p:cNvSpPr/>
          <p:nvPr/>
        </p:nvSpPr>
        <p:spPr>
          <a:xfrm flipH="false" flipV="false" rot="0">
            <a:off x="0" y="0"/>
            <a:ext cx="9691808" cy="10296525"/>
          </a:xfrm>
          <a:custGeom>
            <a:avLst/>
            <a:gdLst/>
            <a:ahLst/>
            <a:cxnLst/>
            <a:rect r="r" b="b" t="t" l="l"/>
            <a:pathLst>
              <a:path h="10296525" w="9691808">
                <a:moveTo>
                  <a:pt x="0" y="0"/>
                </a:moveTo>
                <a:lnTo>
                  <a:pt x="9691808" y="0"/>
                </a:lnTo>
                <a:lnTo>
                  <a:pt x="9691808" y="10296525"/>
                </a:lnTo>
                <a:lnTo>
                  <a:pt x="0" y="10296525"/>
                </a:lnTo>
                <a:lnTo>
                  <a:pt x="0" y="0"/>
                </a:lnTo>
                <a:close/>
              </a:path>
            </a:pathLst>
          </a:custGeom>
          <a:blipFill>
            <a:blip r:embed="rId4"/>
            <a:stretch>
              <a:fillRect l="-75736" t="-5499" r="-23519" b="0"/>
            </a:stretch>
          </a:blipFill>
        </p:spPr>
      </p:sp>
      <p:sp>
        <p:nvSpPr>
          <p:cNvPr name="Freeform 9" id="9"/>
          <p:cNvSpPr/>
          <p:nvPr/>
        </p:nvSpPr>
        <p:spPr>
          <a:xfrm flipH="false" flipV="false" rot="0">
            <a:off x="0" y="61425"/>
            <a:ext cx="9691808" cy="10235100"/>
          </a:xfrm>
          <a:custGeom>
            <a:avLst/>
            <a:gdLst/>
            <a:ahLst/>
            <a:cxnLst/>
            <a:rect r="r" b="b" t="t" l="l"/>
            <a:pathLst>
              <a:path h="10235100" w="9691808">
                <a:moveTo>
                  <a:pt x="0" y="0"/>
                </a:moveTo>
                <a:lnTo>
                  <a:pt x="9691808" y="0"/>
                </a:lnTo>
                <a:lnTo>
                  <a:pt x="9691808" y="10235100"/>
                </a:lnTo>
                <a:lnTo>
                  <a:pt x="0" y="10235100"/>
                </a:lnTo>
                <a:lnTo>
                  <a:pt x="0" y="0"/>
                </a:lnTo>
                <a:close/>
              </a:path>
            </a:pathLst>
          </a:custGeom>
          <a:blipFill>
            <a:blip r:embed="rId5"/>
            <a:stretch>
              <a:fillRect l="-29858" t="0" r="-28838" b="0"/>
            </a:stretch>
          </a:blipFill>
        </p:spPr>
      </p:sp>
      <p:sp>
        <p:nvSpPr>
          <p:cNvPr name="TextBox 10" id="10"/>
          <p:cNvSpPr txBox="true"/>
          <p:nvPr/>
        </p:nvSpPr>
        <p:spPr>
          <a:xfrm rot="0">
            <a:off x="9850124" y="364597"/>
            <a:ext cx="8548583" cy="888832"/>
          </a:xfrm>
          <a:prstGeom prst="rect">
            <a:avLst/>
          </a:prstGeom>
        </p:spPr>
        <p:txBody>
          <a:bodyPr anchor="t" rtlCol="false" tIns="0" lIns="0" bIns="0" rIns="0">
            <a:spAutoFit/>
          </a:bodyPr>
          <a:lstStyle/>
          <a:p>
            <a:pPr algn="l">
              <a:lnSpc>
                <a:spcPts val="7173"/>
              </a:lnSpc>
            </a:pPr>
            <a:r>
              <a:rPr lang="en-US" sz="5160">
                <a:solidFill>
                  <a:srgbClr val="021352"/>
                </a:solidFill>
                <a:latin typeface="Now Bold"/>
              </a:rPr>
              <a:t>Recommendations</a:t>
            </a:r>
          </a:p>
        </p:txBody>
      </p:sp>
      <p:sp>
        <p:nvSpPr>
          <p:cNvPr name="TextBox 11" id="11"/>
          <p:cNvSpPr txBox="true"/>
          <p:nvPr/>
        </p:nvSpPr>
        <p:spPr>
          <a:xfrm rot="0">
            <a:off x="10178194" y="1745126"/>
            <a:ext cx="7266742" cy="1498610"/>
          </a:xfrm>
          <a:prstGeom prst="rect">
            <a:avLst/>
          </a:prstGeom>
        </p:spPr>
        <p:txBody>
          <a:bodyPr anchor="t" rtlCol="false" tIns="0" lIns="0" bIns="0" rIns="0">
            <a:spAutoFit/>
          </a:bodyPr>
          <a:lstStyle/>
          <a:p>
            <a:pPr algn="just" marL="620625" indent="-310312" lvl="1">
              <a:lnSpc>
                <a:spcPts val="4024"/>
              </a:lnSpc>
              <a:buFont typeface="Arial"/>
              <a:buChar char="•"/>
            </a:pPr>
            <a:r>
              <a:rPr lang="en-US" sz="2874">
                <a:solidFill>
                  <a:srgbClr val="000000"/>
                </a:solidFill>
                <a:latin typeface="Canva Sans"/>
              </a:rPr>
              <a:t>Optimize Portfolio Management: </a:t>
            </a:r>
          </a:p>
          <a:p>
            <a:pPr algn="just" marL="620625" indent="-310312" lvl="1">
              <a:lnSpc>
                <a:spcPts val="4024"/>
              </a:lnSpc>
              <a:buFont typeface="Arial"/>
              <a:buChar char="•"/>
            </a:pPr>
            <a:r>
              <a:rPr lang="en-US" sz="2874">
                <a:solidFill>
                  <a:srgbClr val="000000"/>
                </a:solidFill>
                <a:latin typeface="Canva Sans"/>
              </a:rPr>
              <a:t>Monitor Market Drivers: </a:t>
            </a:r>
          </a:p>
          <a:p>
            <a:pPr algn="just" marL="620625" indent="-310312" lvl="1">
              <a:lnSpc>
                <a:spcPts val="4024"/>
              </a:lnSpc>
              <a:buFont typeface="Arial"/>
              <a:buChar char="•"/>
            </a:pPr>
            <a:r>
              <a:rPr lang="en-US" sz="2874">
                <a:solidFill>
                  <a:srgbClr val="000000"/>
                </a:solidFill>
                <a:latin typeface="Canva Sans"/>
              </a:rPr>
              <a:t>Continuous Learning and Adaptation: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sp>
        <p:nvSpPr>
          <p:cNvPr name="TextBox 5" id="5"/>
          <p:cNvSpPr txBox="true"/>
          <p:nvPr/>
        </p:nvSpPr>
        <p:spPr>
          <a:xfrm rot="0">
            <a:off x="4869709" y="4337028"/>
            <a:ext cx="8548583" cy="1125655"/>
          </a:xfrm>
          <a:prstGeom prst="rect">
            <a:avLst/>
          </a:prstGeom>
        </p:spPr>
        <p:txBody>
          <a:bodyPr anchor="t" rtlCol="false" tIns="0" lIns="0" bIns="0" rIns="0">
            <a:spAutoFit/>
          </a:bodyPr>
          <a:lstStyle/>
          <a:p>
            <a:pPr algn="ctr">
              <a:lnSpc>
                <a:spcPts val="9119"/>
              </a:lnSpc>
            </a:pPr>
            <a:r>
              <a:rPr lang="en-US" sz="6560">
                <a:solidFill>
                  <a:srgbClr val="021352"/>
                </a:solidFill>
                <a:latin typeface="Now Bold"/>
              </a:rPr>
              <a:t>...THANK YOU</a:t>
            </a:r>
          </a:p>
        </p:txBody>
      </p:sp>
      <p:grpSp>
        <p:nvGrpSpPr>
          <p:cNvPr name="Group 6" id="6"/>
          <p:cNvGrpSpPr/>
          <p:nvPr/>
        </p:nvGrpSpPr>
        <p:grpSpPr>
          <a:xfrm rot="0">
            <a:off x="1028700" y="5934922"/>
            <a:ext cx="6069943" cy="3611950"/>
            <a:chOff x="0" y="0"/>
            <a:chExt cx="1598668" cy="951295"/>
          </a:xfrm>
        </p:grpSpPr>
        <p:sp>
          <p:nvSpPr>
            <p:cNvPr name="Freeform 7" id="7"/>
            <p:cNvSpPr/>
            <p:nvPr/>
          </p:nvSpPr>
          <p:spPr>
            <a:xfrm flipH="false" flipV="false" rot="0">
              <a:off x="0" y="0"/>
              <a:ext cx="1598668" cy="951295"/>
            </a:xfrm>
            <a:custGeom>
              <a:avLst/>
              <a:gdLst/>
              <a:ahLst/>
              <a:cxnLst/>
              <a:rect r="r" b="b" t="t" l="l"/>
              <a:pathLst>
                <a:path h="951295" w="1598668">
                  <a:moveTo>
                    <a:pt x="0" y="0"/>
                  </a:moveTo>
                  <a:lnTo>
                    <a:pt x="1598668" y="0"/>
                  </a:lnTo>
                  <a:lnTo>
                    <a:pt x="1598668" y="951295"/>
                  </a:lnTo>
                  <a:lnTo>
                    <a:pt x="0" y="951295"/>
                  </a:lnTo>
                  <a:close/>
                </a:path>
              </a:pathLst>
            </a:custGeom>
            <a:solidFill>
              <a:srgbClr val="000000">
                <a:alpha val="0"/>
              </a:srgbClr>
            </a:solidFill>
          </p:spPr>
        </p:sp>
        <p:sp>
          <p:nvSpPr>
            <p:cNvPr name="TextBox 8" id="8"/>
            <p:cNvSpPr txBox="true"/>
            <p:nvPr/>
          </p:nvSpPr>
          <p:spPr>
            <a:xfrm>
              <a:off x="0" y="-276225"/>
              <a:ext cx="1598668" cy="1227520"/>
            </a:xfrm>
            <a:prstGeom prst="rect">
              <a:avLst/>
            </a:prstGeom>
          </p:spPr>
          <p:txBody>
            <a:bodyPr anchor="ctr" rtlCol="false" tIns="50800" lIns="50800" bIns="50800" rIns="50800"/>
            <a:lstStyle/>
            <a:p>
              <a:pPr algn="ctr">
                <a:lnSpc>
                  <a:spcPts val="5855"/>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sp>
        <p:nvSpPr>
          <p:cNvPr name="Freeform 5" id="5"/>
          <p:cNvSpPr/>
          <p:nvPr/>
        </p:nvSpPr>
        <p:spPr>
          <a:xfrm flipH="false" flipV="false" rot="0">
            <a:off x="4691019" y="1028700"/>
            <a:ext cx="9982468" cy="9258300"/>
          </a:xfrm>
          <a:custGeom>
            <a:avLst/>
            <a:gdLst/>
            <a:ahLst/>
            <a:cxnLst/>
            <a:rect r="r" b="b" t="t" l="l"/>
            <a:pathLst>
              <a:path h="9258300" w="9982468">
                <a:moveTo>
                  <a:pt x="0" y="0"/>
                </a:moveTo>
                <a:lnTo>
                  <a:pt x="9982467" y="0"/>
                </a:lnTo>
                <a:lnTo>
                  <a:pt x="9982467" y="9258300"/>
                </a:lnTo>
                <a:lnTo>
                  <a:pt x="0" y="9258300"/>
                </a:lnTo>
                <a:lnTo>
                  <a:pt x="0" y="0"/>
                </a:lnTo>
                <a:close/>
              </a:path>
            </a:pathLst>
          </a:custGeom>
          <a:blipFill>
            <a:blip r:embed="rId4"/>
            <a:stretch>
              <a:fillRect l="-32821" t="-17480" r="-30718" b="0"/>
            </a:stretch>
          </a:blipFill>
        </p:spPr>
      </p:sp>
      <p:grpSp>
        <p:nvGrpSpPr>
          <p:cNvPr name="Group 6" id="6"/>
          <p:cNvGrpSpPr/>
          <p:nvPr/>
        </p:nvGrpSpPr>
        <p:grpSpPr>
          <a:xfrm rot="5400000">
            <a:off x="6333286" y="3443600"/>
            <a:ext cx="6697933" cy="3819027"/>
            <a:chOff x="0" y="0"/>
            <a:chExt cx="812800" cy="463442"/>
          </a:xfrm>
        </p:grpSpPr>
        <p:sp>
          <p:nvSpPr>
            <p:cNvPr name="Freeform 7" id="7"/>
            <p:cNvSpPr/>
            <p:nvPr/>
          </p:nvSpPr>
          <p:spPr>
            <a:xfrm flipH="false" flipV="false" rot="0">
              <a:off x="0" y="0"/>
              <a:ext cx="812800" cy="463442"/>
            </a:xfrm>
            <a:custGeom>
              <a:avLst/>
              <a:gdLst/>
              <a:ahLst/>
              <a:cxnLst/>
              <a:rect r="r" b="b" t="t" l="l"/>
              <a:pathLst>
                <a:path h="463442" w="812800">
                  <a:moveTo>
                    <a:pt x="609600" y="0"/>
                  </a:moveTo>
                  <a:cubicBezTo>
                    <a:pt x="721824" y="0"/>
                    <a:pt x="812800" y="103745"/>
                    <a:pt x="812800" y="231721"/>
                  </a:cubicBezTo>
                  <a:cubicBezTo>
                    <a:pt x="812800" y="359697"/>
                    <a:pt x="721824" y="463442"/>
                    <a:pt x="609600" y="463442"/>
                  </a:cubicBezTo>
                  <a:lnTo>
                    <a:pt x="203200" y="463442"/>
                  </a:lnTo>
                  <a:cubicBezTo>
                    <a:pt x="90976" y="463442"/>
                    <a:pt x="0" y="359697"/>
                    <a:pt x="0" y="231721"/>
                  </a:cubicBezTo>
                  <a:cubicBezTo>
                    <a:pt x="0" y="103745"/>
                    <a:pt x="90976" y="0"/>
                    <a:pt x="203200" y="0"/>
                  </a:cubicBezTo>
                  <a:close/>
                </a:path>
              </a:pathLst>
            </a:custGeom>
            <a:solidFill>
              <a:srgbClr val="CCCCCC"/>
            </a:solidFill>
          </p:spPr>
        </p:sp>
        <p:sp>
          <p:nvSpPr>
            <p:cNvPr name="TextBox 8" id="8"/>
            <p:cNvSpPr txBox="true"/>
            <p:nvPr/>
          </p:nvSpPr>
          <p:spPr>
            <a:xfrm>
              <a:off x="0" y="-9525"/>
              <a:ext cx="812800" cy="472967"/>
            </a:xfrm>
            <a:prstGeom prst="rect">
              <a:avLst/>
            </a:prstGeom>
          </p:spPr>
          <p:txBody>
            <a:bodyPr anchor="ctr" rtlCol="false" tIns="50800" lIns="50800" bIns="50800" rIns="50800"/>
            <a:lstStyle/>
            <a:p>
              <a:pPr algn="l">
                <a:lnSpc>
                  <a:spcPts val="3131"/>
                </a:lnSpc>
              </a:pPr>
            </a:p>
          </p:txBody>
        </p:sp>
      </p:grpSp>
      <p:sp>
        <p:nvSpPr>
          <p:cNvPr name="TextBox 9" id="9"/>
          <p:cNvSpPr txBox="true"/>
          <p:nvPr/>
        </p:nvSpPr>
        <p:spPr>
          <a:xfrm rot="0">
            <a:off x="1028700" y="141337"/>
            <a:ext cx="8548583" cy="887363"/>
          </a:xfrm>
          <a:prstGeom prst="rect">
            <a:avLst/>
          </a:prstGeom>
        </p:spPr>
        <p:txBody>
          <a:bodyPr anchor="t" rtlCol="false" tIns="0" lIns="0" bIns="0" rIns="0">
            <a:spAutoFit/>
          </a:bodyPr>
          <a:lstStyle/>
          <a:p>
            <a:pPr algn="l">
              <a:lnSpc>
                <a:spcPts val="7173"/>
              </a:lnSpc>
            </a:pPr>
            <a:r>
              <a:rPr lang="en-US" sz="5160">
                <a:solidFill>
                  <a:srgbClr val="021352"/>
                </a:solidFill>
                <a:latin typeface="Now Bold"/>
              </a:rPr>
              <a:t>Meet the Team...</a:t>
            </a:r>
          </a:p>
        </p:txBody>
      </p:sp>
      <p:sp>
        <p:nvSpPr>
          <p:cNvPr name="TextBox 10" id="10"/>
          <p:cNvSpPr txBox="true"/>
          <p:nvPr/>
        </p:nvSpPr>
        <p:spPr>
          <a:xfrm rot="0">
            <a:off x="8259099" y="3025865"/>
            <a:ext cx="3108573" cy="4378272"/>
          </a:xfrm>
          <a:prstGeom prst="rect">
            <a:avLst/>
          </a:prstGeom>
        </p:spPr>
        <p:txBody>
          <a:bodyPr anchor="t" rtlCol="false" tIns="0" lIns="0" bIns="0" rIns="0">
            <a:spAutoFit/>
          </a:bodyPr>
          <a:lstStyle/>
          <a:p>
            <a:pPr algn="ctr">
              <a:lnSpc>
                <a:spcPts val="5855"/>
              </a:lnSpc>
            </a:pPr>
            <a:r>
              <a:rPr lang="en-US" sz="2545">
                <a:solidFill>
                  <a:srgbClr val="021352"/>
                </a:solidFill>
                <a:latin typeface="Arimo Bold"/>
              </a:rPr>
              <a:t>Richard Gachiri</a:t>
            </a:r>
          </a:p>
          <a:p>
            <a:pPr algn="ctr">
              <a:lnSpc>
                <a:spcPts val="5855"/>
              </a:lnSpc>
            </a:pPr>
            <a:r>
              <a:rPr lang="en-US" sz="2545">
                <a:solidFill>
                  <a:srgbClr val="021352"/>
                </a:solidFill>
                <a:latin typeface="Arimo Bold"/>
              </a:rPr>
              <a:t>Emmanuellar Karisa</a:t>
            </a:r>
          </a:p>
          <a:p>
            <a:pPr algn="ctr">
              <a:lnSpc>
                <a:spcPts val="5855"/>
              </a:lnSpc>
            </a:pPr>
            <a:r>
              <a:rPr lang="en-US" sz="2545">
                <a:solidFill>
                  <a:srgbClr val="021352"/>
                </a:solidFill>
                <a:latin typeface="Arimo Bold"/>
              </a:rPr>
              <a:t>Laura Mutheu</a:t>
            </a:r>
          </a:p>
          <a:p>
            <a:pPr algn="ctr">
              <a:lnSpc>
                <a:spcPts val="5855"/>
              </a:lnSpc>
            </a:pPr>
            <a:r>
              <a:rPr lang="en-US" sz="2545">
                <a:solidFill>
                  <a:srgbClr val="021352"/>
                </a:solidFill>
                <a:latin typeface="Arimo Bold"/>
              </a:rPr>
              <a:t>Daniel Muriithi</a:t>
            </a:r>
          </a:p>
          <a:p>
            <a:pPr algn="ctr">
              <a:lnSpc>
                <a:spcPts val="5855"/>
              </a:lnSpc>
            </a:pPr>
            <a:r>
              <a:rPr lang="en-US" sz="2545">
                <a:solidFill>
                  <a:srgbClr val="021352"/>
                </a:solidFill>
                <a:latin typeface="Arimo Bold"/>
              </a:rPr>
              <a:t>Alice Nyamongo</a:t>
            </a:r>
          </a:p>
          <a:p>
            <a:pPr algn="ctr">
              <a:lnSpc>
                <a:spcPts val="5855"/>
              </a:lnSpc>
            </a:pPr>
            <a:r>
              <a:rPr lang="en-US" sz="2545">
                <a:solidFill>
                  <a:srgbClr val="021352"/>
                </a:solidFill>
                <a:latin typeface="Arimo Bold"/>
              </a:rPr>
              <a:t>Chepkemoi Ruto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sp>
        <p:nvSpPr>
          <p:cNvPr name="TextBox 5" id="5"/>
          <p:cNvSpPr txBox="true"/>
          <p:nvPr/>
        </p:nvSpPr>
        <p:spPr>
          <a:xfrm rot="0">
            <a:off x="1028700" y="141337"/>
            <a:ext cx="5189556" cy="887363"/>
          </a:xfrm>
          <a:prstGeom prst="rect">
            <a:avLst/>
          </a:prstGeom>
        </p:spPr>
        <p:txBody>
          <a:bodyPr anchor="t" rtlCol="false" tIns="0" lIns="0" bIns="0" rIns="0">
            <a:spAutoFit/>
          </a:bodyPr>
          <a:lstStyle/>
          <a:p>
            <a:pPr algn="l">
              <a:lnSpc>
                <a:spcPts val="7173"/>
              </a:lnSpc>
            </a:pPr>
            <a:r>
              <a:rPr lang="en-US" sz="5160">
                <a:solidFill>
                  <a:srgbClr val="021352"/>
                </a:solidFill>
                <a:latin typeface="Now Bold"/>
              </a:rPr>
              <a:t>Outline</a:t>
            </a:r>
          </a:p>
        </p:txBody>
      </p:sp>
      <p:grpSp>
        <p:nvGrpSpPr>
          <p:cNvPr name="Group 6" id="6"/>
          <p:cNvGrpSpPr/>
          <p:nvPr/>
        </p:nvGrpSpPr>
        <p:grpSpPr>
          <a:xfrm rot="0">
            <a:off x="1952073" y="2472737"/>
            <a:ext cx="6162428" cy="5456550"/>
            <a:chOff x="0" y="0"/>
            <a:chExt cx="8216570" cy="7275400"/>
          </a:xfrm>
        </p:grpSpPr>
        <p:sp>
          <p:nvSpPr>
            <p:cNvPr name="Freeform 7" id="7"/>
            <p:cNvSpPr/>
            <p:nvPr/>
          </p:nvSpPr>
          <p:spPr>
            <a:xfrm flipH="false" flipV="false" rot="0">
              <a:off x="0" y="0"/>
              <a:ext cx="8216570" cy="7275400"/>
            </a:xfrm>
            <a:custGeom>
              <a:avLst/>
              <a:gdLst/>
              <a:ahLst/>
              <a:cxnLst/>
              <a:rect r="r" b="b" t="t" l="l"/>
              <a:pathLst>
                <a:path h="7275400" w="8216570">
                  <a:moveTo>
                    <a:pt x="0" y="0"/>
                  </a:moveTo>
                  <a:lnTo>
                    <a:pt x="8216570" y="0"/>
                  </a:lnTo>
                  <a:lnTo>
                    <a:pt x="8216570" y="7275400"/>
                  </a:lnTo>
                  <a:lnTo>
                    <a:pt x="0" y="7275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420443" y="882551"/>
              <a:ext cx="5162706" cy="549436"/>
            </a:xfrm>
            <a:prstGeom prst="rect">
              <a:avLst/>
            </a:prstGeom>
          </p:spPr>
          <p:txBody>
            <a:bodyPr anchor="t" rtlCol="false" tIns="0" lIns="0" bIns="0" rIns="0">
              <a:spAutoFit/>
            </a:bodyPr>
            <a:lstStyle/>
            <a:p>
              <a:pPr algn="ctr">
                <a:lnSpc>
                  <a:spcPts val="3270"/>
                </a:lnSpc>
                <a:spcBef>
                  <a:spcPct val="0"/>
                </a:spcBef>
              </a:pPr>
              <a:r>
                <a:rPr lang="en-US" sz="2659">
                  <a:solidFill>
                    <a:srgbClr val="000000"/>
                  </a:solidFill>
                  <a:latin typeface="Arimo"/>
                </a:rPr>
                <a:t>Business Understanding</a:t>
              </a:r>
            </a:p>
          </p:txBody>
        </p:sp>
        <p:sp>
          <p:nvSpPr>
            <p:cNvPr name="TextBox 9" id="9"/>
            <p:cNvSpPr txBox="true"/>
            <p:nvPr/>
          </p:nvSpPr>
          <p:spPr>
            <a:xfrm rot="0">
              <a:off x="470780" y="712642"/>
              <a:ext cx="1949663" cy="898781"/>
            </a:xfrm>
            <a:prstGeom prst="rect">
              <a:avLst/>
            </a:prstGeom>
          </p:spPr>
          <p:txBody>
            <a:bodyPr anchor="t" rtlCol="false" tIns="0" lIns="0" bIns="0" rIns="0">
              <a:spAutoFit/>
            </a:bodyPr>
            <a:lstStyle/>
            <a:p>
              <a:pPr algn="ctr">
                <a:lnSpc>
                  <a:spcPts val="5484"/>
                </a:lnSpc>
                <a:spcBef>
                  <a:spcPct val="0"/>
                </a:spcBef>
              </a:pPr>
              <a:r>
                <a:rPr lang="en-US" sz="4458">
                  <a:solidFill>
                    <a:srgbClr val="FFFFFF"/>
                  </a:solidFill>
                  <a:latin typeface="Canva Sans"/>
                </a:rPr>
                <a:t>1</a:t>
              </a:r>
            </a:p>
          </p:txBody>
        </p:sp>
        <p:sp>
          <p:nvSpPr>
            <p:cNvPr name="TextBox 10" id="10"/>
            <p:cNvSpPr txBox="true"/>
            <p:nvPr/>
          </p:nvSpPr>
          <p:spPr>
            <a:xfrm rot="0">
              <a:off x="1953260" y="3473993"/>
              <a:ext cx="4133048" cy="549436"/>
            </a:xfrm>
            <a:prstGeom prst="rect">
              <a:avLst/>
            </a:prstGeom>
          </p:spPr>
          <p:txBody>
            <a:bodyPr anchor="t" rtlCol="false" tIns="0" lIns="0" bIns="0" rIns="0">
              <a:spAutoFit/>
            </a:bodyPr>
            <a:lstStyle/>
            <a:p>
              <a:pPr algn="ctr">
                <a:lnSpc>
                  <a:spcPts val="3270"/>
                </a:lnSpc>
                <a:spcBef>
                  <a:spcPct val="0"/>
                </a:spcBef>
              </a:pPr>
              <a:r>
                <a:rPr lang="en-US" sz="2659">
                  <a:solidFill>
                    <a:srgbClr val="000000"/>
                  </a:solidFill>
                  <a:latin typeface="Arimo"/>
                </a:rPr>
                <a:t>Objectives</a:t>
              </a:r>
            </a:p>
          </p:txBody>
        </p:sp>
        <p:sp>
          <p:nvSpPr>
            <p:cNvPr name="TextBox 11" id="11"/>
            <p:cNvSpPr txBox="true"/>
            <p:nvPr/>
          </p:nvSpPr>
          <p:spPr>
            <a:xfrm rot="0">
              <a:off x="470780" y="3183547"/>
              <a:ext cx="1949663" cy="898781"/>
            </a:xfrm>
            <a:prstGeom prst="rect">
              <a:avLst/>
            </a:prstGeom>
          </p:spPr>
          <p:txBody>
            <a:bodyPr anchor="t" rtlCol="false" tIns="0" lIns="0" bIns="0" rIns="0">
              <a:spAutoFit/>
            </a:bodyPr>
            <a:lstStyle/>
            <a:p>
              <a:pPr algn="ctr">
                <a:lnSpc>
                  <a:spcPts val="5484"/>
                </a:lnSpc>
                <a:spcBef>
                  <a:spcPct val="0"/>
                </a:spcBef>
              </a:pPr>
              <a:r>
                <a:rPr lang="en-US" sz="4458">
                  <a:solidFill>
                    <a:srgbClr val="FFFFFF"/>
                  </a:solidFill>
                  <a:latin typeface="Canva Sans"/>
                </a:rPr>
                <a:t>2</a:t>
              </a:r>
            </a:p>
          </p:txBody>
        </p:sp>
        <p:sp>
          <p:nvSpPr>
            <p:cNvPr name="TextBox 12" id="12"/>
            <p:cNvSpPr txBox="true"/>
            <p:nvPr/>
          </p:nvSpPr>
          <p:spPr>
            <a:xfrm rot="0">
              <a:off x="2821977" y="5801661"/>
              <a:ext cx="4133048" cy="549436"/>
            </a:xfrm>
            <a:prstGeom prst="rect">
              <a:avLst/>
            </a:prstGeom>
          </p:spPr>
          <p:txBody>
            <a:bodyPr anchor="t" rtlCol="false" tIns="0" lIns="0" bIns="0" rIns="0">
              <a:spAutoFit/>
            </a:bodyPr>
            <a:lstStyle/>
            <a:p>
              <a:pPr algn="ctr">
                <a:lnSpc>
                  <a:spcPts val="3270"/>
                </a:lnSpc>
                <a:spcBef>
                  <a:spcPct val="0"/>
                </a:spcBef>
              </a:pPr>
              <a:r>
                <a:rPr lang="en-US" sz="2659">
                  <a:solidFill>
                    <a:srgbClr val="000000"/>
                  </a:solidFill>
                  <a:latin typeface="Arimo"/>
                </a:rPr>
                <a:t>Data and Methods</a:t>
              </a:r>
            </a:p>
          </p:txBody>
        </p:sp>
        <p:sp>
          <p:nvSpPr>
            <p:cNvPr name="TextBox 13" id="13"/>
            <p:cNvSpPr txBox="true"/>
            <p:nvPr/>
          </p:nvSpPr>
          <p:spPr>
            <a:xfrm rot="0">
              <a:off x="470780" y="5651425"/>
              <a:ext cx="1949663" cy="898781"/>
            </a:xfrm>
            <a:prstGeom prst="rect">
              <a:avLst/>
            </a:prstGeom>
          </p:spPr>
          <p:txBody>
            <a:bodyPr anchor="t" rtlCol="false" tIns="0" lIns="0" bIns="0" rIns="0">
              <a:spAutoFit/>
            </a:bodyPr>
            <a:lstStyle/>
            <a:p>
              <a:pPr algn="ctr">
                <a:lnSpc>
                  <a:spcPts val="5484"/>
                </a:lnSpc>
                <a:spcBef>
                  <a:spcPct val="0"/>
                </a:spcBef>
              </a:pPr>
              <a:r>
                <a:rPr lang="en-US" sz="4458">
                  <a:solidFill>
                    <a:srgbClr val="FFFFFF"/>
                  </a:solidFill>
                  <a:latin typeface="Canva Sans"/>
                </a:rPr>
                <a:t>3</a:t>
              </a:r>
            </a:p>
          </p:txBody>
        </p:sp>
      </p:grpSp>
      <p:grpSp>
        <p:nvGrpSpPr>
          <p:cNvPr name="Group 14" id="14"/>
          <p:cNvGrpSpPr/>
          <p:nvPr/>
        </p:nvGrpSpPr>
        <p:grpSpPr>
          <a:xfrm rot="0">
            <a:off x="10046435" y="2705440"/>
            <a:ext cx="5899622" cy="5223847"/>
            <a:chOff x="0" y="0"/>
            <a:chExt cx="7866163" cy="6965130"/>
          </a:xfrm>
        </p:grpSpPr>
        <p:sp>
          <p:nvSpPr>
            <p:cNvPr name="Freeform 15" id="15"/>
            <p:cNvSpPr/>
            <p:nvPr/>
          </p:nvSpPr>
          <p:spPr>
            <a:xfrm flipH="false" flipV="false" rot="0">
              <a:off x="0" y="0"/>
              <a:ext cx="7866163" cy="6965130"/>
            </a:xfrm>
            <a:custGeom>
              <a:avLst/>
              <a:gdLst/>
              <a:ahLst/>
              <a:cxnLst/>
              <a:rect r="r" b="b" t="t" l="l"/>
              <a:pathLst>
                <a:path h="6965130" w="7866163">
                  <a:moveTo>
                    <a:pt x="0" y="0"/>
                  </a:moveTo>
                  <a:lnTo>
                    <a:pt x="7866163" y="0"/>
                  </a:lnTo>
                  <a:lnTo>
                    <a:pt x="7866163" y="6965130"/>
                  </a:lnTo>
                  <a:lnTo>
                    <a:pt x="0" y="6965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510002" y="811920"/>
              <a:ext cx="3956788" cy="526817"/>
            </a:xfrm>
            <a:prstGeom prst="rect">
              <a:avLst/>
            </a:prstGeom>
          </p:spPr>
          <p:txBody>
            <a:bodyPr anchor="t" rtlCol="false" tIns="0" lIns="0" bIns="0" rIns="0">
              <a:spAutoFit/>
            </a:bodyPr>
            <a:lstStyle/>
            <a:p>
              <a:pPr algn="ctr">
                <a:lnSpc>
                  <a:spcPts val="3131"/>
                </a:lnSpc>
                <a:spcBef>
                  <a:spcPct val="0"/>
                </a:spcBef>
              </a:pPr>
              <a:r>
                <a:rPr lang="en-US" sz="2545">
                  <a:solidFill>
                    <a:srgbClr val="000000"/>
                  </a:solidFill>
                  <a:latin typeface="Arimo"/>
                </a:rPr>
                <a:t>Forecasting Tool</a:t>
              </a:r>
            </a:p>
          </p:txBody>
        </p:sp>
        <p:sp>
          <p:nvSpPr>
            <p:cNvPr name="TextBox 17" id="17"/>
            <p:cNvSpPr txBox="true"/>
            <p:nvPr/>
          </p:nvSpPr>
          <p:spPr>
            <a:xfrm rot="0">
              <a:off x="402050" y="649662"/>
              <a:ext cx="1866517" cy="860857"/>
            </a:xfrm>
            <a:prstGeom prst="rect">
              <a:avLst/>
            </a:prstGeom>
          </p:spPr>
          <p:txBody>
            <a:bodyPr anchor="t" rtlCol="false" tIns="0" lIns="0" bIns="0" rIns="0">
              <a:spAutoFit/>
            </a:bodyPr>
            <a:lstStyle/>
            <a:p>
              <a:pPr algn="ctr">
                <a:lnSpc>
                  <a:spcPts val="5250"/>
                </a:lnSpc>
                <a:spcBef>
                  <a:spcPct val="0"/>
                </a:spcBef>
              </a:pPr>
              <a:r>
                <a:rPr lang="en-US" sz="4268">
                  <a:solidFill>
                    <a:srgbClr val="FFFFFF"/>
                  </a:solidFill>
                  <a:latin typeface="Canva Sans"/>
                </a:rPr>
                <a:t>4</a:t>
              </a:r>
            </a:p>
          </p:txBody>
        </p:sp>
        <p:sp>
          <p:nvSpPr>
            <p:cNvPr name="TextBox 18" id="18"/>
            <p:cNvSpPr txBox="true"/>
            <p:nvPr/>
          </p:nvSpPr>
          <p:spPr>
            <a:xfrm rot="0">
              <a:off x="2510002" y="3209631"/>
              <a:ext cx="3956788" cy="526817"/>
            </a:xfrm>
            <a:prstGeom prst="rect">
              <a:avLst/>
            </a:prstGeom>
          </p:spPr>
          <p:txBody>
            <a:bodyPr anchor="t" rtlCol="false" tIns="0" lIns="0" bIns="0" rIns="0">
              <a:spAutoFit/>
            </a:bodyPr>
            <a:lstStyle/>
            <a:p>
              <a:pPr algn="ctr">
                <a:lnSpc>
                  <a:spcPts val="3131"/>
                </a:lnSpc>
                <a:spcBef>
                  <a:spcPct val="0"/>
                </a:spcBef>
              </a:pPr>
              <a:r>
                <a:rPr lang="en-US" sz="2545">
                  <a:solidFill>
                    <a:srgbClr val="000000"/>
                  </a:solidFill>
                  <a:latin typeface="Arimo"/>
                </a:rPr>
                <a:t>Conclusion</a:t>
              </a:r>
            </a:p>
          </p:txBody>
        </p:sp>
        <p:sp>
          <p:nvSpPr>
            <p:cNvPr name="TextBox 19" id="19"/>
            <p:cNvSpPr txBox="true"/>
            <p:nvPr/>
          </p:nvSpPr>
          <p:spPr>
            <a:xfrm rot="0">
              <a:off x="402050" y="3047374"/>
              <a:ext cx="1866517" cy="860857"/>
            </a:xfrm>
            <a:prstGeom prst="rect">
              <a:avLst/>
            </a:prstGeom>
          </p:spPr>
          <p:txBody>
            <a:bodyPr anchor="t" rtlCol="false" tIns="0" lIns="0" bIns="0" rIns="0">
              <a:spAutoFit/>
            </a:bodyPr>
            <a:lstStyle/>
            <a:p>
              <a:pPr algn="ctr">
                <a:lnSpc>
                  <a:spcPts val="5250"/>
                </a:lnSpc>
                <a:spcBef>
                  <a:spcPct val="0"/>
                </a:spcBef>
              </a:pPr>
              <a:r>
                <a:rPr lang="en-US" sz="4268">
                  <a:solidFill>
                    <a:srgbClr val="FFFFFF"/>
                  </a:solidFill>
                  <a:latin typeface="Canva Sans"/>
                </a:rPr>
                <a:t>5</a:t>
              </a:r>
            </a:p>
          </p:txBody>
        </p:sp>
        <p:sp>
          <p:nvSpPr>
            <p:cNvPr name="TextBox 20" id="20"/>
            <p:cNvSpPr txBox="true"/>
            <p:nvPr/>
          </p:nvSpPr>
          <p:spPr>
            <a:xfrm rot="0">
              <a:off x="2772590" y="5609815"/>
              <a:ext cx="3956788" cy="526817"/>
            </a:xfrm>
            <a:prstGeom prst="rect">
              <a:avLst/>
            </a:prstGeom>
          </p:spPr>
          <p:txBody>
            <a:bodyPr anchor="t" rtlCol="false" tIns="0" lIns="0" bIns="0" rIns="0">
              <a:spAutoFit/>
            </a:bodyPr>
            <a:lstStyle/>
            <a:p>
              <a:pPr algn="ctr">
                <a:lnSpc>
                  <a:spcPts val="3131"/>
                </a:lnSpc>
                <a:spcBef>
                  <a:spcPct val="0"/>
                </a:spcBef>
              </a:pPr>
              <a:r>
                <a:rPr lang="en-US" sz="2545">
                  <a:solidFill>
                    <a:srgbClr val="000000"/>
                  </a:solidFill>
                  <a:latin typeface="Arimo"/>
                </a:rPr>
                <a:t>Recommendation</a:t>
              </a:r>
            </a:p>
          </p:txBody>
        </p:sp>
        <p:sp>
          <p:nvSpPr>
            <p:cNvPr name="TextBox 21" id="21"/>
            <p:cNvSpPr txBox="true"/>
            <p:nvPr/>
          </p:nvSpPr>
          <p:spPr>
            <a:xfrm rot="0">
              <a:off x="402050" y="5448106"/>
              <a:ext cx="1866517" cy="860857"/>
            </a:xfrm>
            <a:prstGeom prst="rect">
              <a:avLst/>
            </a:prstGeom>
          </p:spPr>
          <p:txBody>
            <a:bodyPr anchor="t" rtlCol="false" tIns="0" lIns="0" bIns="0" rIns="0">
              <a:spAutoFit/>
            </a:bodyPr>
            <a:lstStyle/>
            <a:p>
              <a:pPr algn="ctr">
                <a:lnSpc>
                  <a:spcPts val="5250"/>
                </a:lnSpc>
                <a:spcBef>
                  <a:spcPct val="0"/>
                </a:spcBef>
              </a:pPr>
              <a:r>
                <a:rPr lang="en-US" sz="4268">
                  <a:solidFill>
                    <a:srgbClr val="FFFFFF"/>
                  </a:solidFill>
                  <a:latin typeface="Canva Sans"/>
                </a:rPr>
                <a:t>6</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grpSp>
        <p:nvGrpSpPr>
          <p:cNvPr name="Group 5" id="5"/>
          <p:cNvGrpSpPr/>
          <p:nvPr/>
        </p:nvGrpSpPr>
        <p:grpSpPr>
          <a:xfrm rot="0">
            <a:off x="682777" y="2337762"/>
            <a:ext cx="17145705" cy="5924276"/>
            <a:chOff x="0" y="0"/>
            <a:chExt cx="4515741" cy="1560303"/>
          </a:xfrm>
        </p:grpSpPr>
        <p:sp>
          <p:nvSpPr>
            <p:cNvPr name="Freeform 6" id="6"/>
            <p:cNvSpPr/>
            <p:nvPr/>
          </p:nvSpPr>
          <p:spPr>
            <a:xfrm flipH="false" flipV="false" rot="0">
              <a:off x="0" y="0"/>
              <a:ext cx="4515741" cy="1560303"/>
            </a:xfrm>
            <a:custGeom>
              <a:avLst/>
              <a:gdLst/>
              <a:ahLst/>
              <a:cxnLst/>
              <a:rect r="r" b="b" t="t" l="l"/>
              <a:pathLst>
                <a:path h="1560303" w="4515741">
                  <a:moveTo>
                    <a:pt x="23028" y="0"/>
                  </a:moveTo>
                  <a:lnTo>
                    <a:pt x="4492713" y="0"/>
                  </a:lnTo>
                  <a:cubicBezTo>
                    <a:pt x="4498820" y="0"/>
                    <a:pt x="4504678" y="2426"/>
                    <a:pt x="4508996" y="6745"/>
                  </a:cubicBezTo>
                  <a:cubicBezTo>
                    <a:pt x="4513315" y="11064"/>
                    <a:pt x="4515741" y="16921"/>
                    <a:pt x="4515741" y="23028"/>
                  </a:cubicBezTo>
                  <a:lnTo>
                    <a:pt x="4515741" y="1537275"/>
                  </a:lnTo>
                  <a:cubicBezTo>
                    <a:pt x="4515741" y="1543382"/>
                    <a:pt x="4513315" y="1549240"/>
                    <a:pt x="4508996" y="1553558"/>
                  </a:cubicBezTo>
                  <a:cubicBezTo>
                    <a:pt x="4504678" y="1557877"/>
                    <a:pt x="4498820" y="1560303"/>
                    <a:pt x="4492713" y="1560303"/>
                  </a:cubicBezTo>
                  <a:lnTo>
                    <a:pt x="23028" y="1560303"/>
                  </a:lnTo>
                  <a:cubicBezTo>
                    <a:pt x="16921" y="1560303"/>
                    <a:pt x="11064" y="1557877"/>
                    <a:pt x="6745" y="1553558"/>
                  </a:cubicBezTo>
                  <a:cubicBezTo>
                    <a:pt x="2426" y="1549240"/>
                    <a:pt x="0" y="1543382"/>
                    <a:pt x="0" y="1537275"/>
                  </a:cubicBezTo>
                  <a:lnTo>
                    <a:pt x="0" y="23028"/>
                  </a:lnTo>
                  <a:cubicBezTo>
                    <a:pt x="0" y="16921"/>
                    <a:pt x="2426" y="11064"/>
                    <a:pt x="6745" y="6745"/>
                  </a:cubicBezTo>
                  <a:cubicBezTo>
                    <a:pt x="11064" y="2426"/>
                    <a:pt x="16921" y="0"/>
                    <a:pt x="23028" y="0"/>
                  </a:cubicBezTo>
                  <a:close/>
                </a:path>
              </a:pathLst>
            </a:custGeom>
            <a:solidFill>
              <a:srgbClr val="000000">
                <a:alpha val="0"/>
              </a:srgbClr>
            </a:solidFill>
          </p:spPr>
        </p:sp>
        <p:sp>
          <p:nvSpPr>
            <p:cNvPr name="TextBox 7" id="7"/>
            <p:cNvSpPr txBox="true"/>
            <p:nvPr/>
          </p:nvSpPr>
          <p:spPr>
            <a:xfrm>
              <a:off x="0" y="-9525"/>
              <a:ext cx="4515741" cy="1569828"/>
            </a:xfrm>
            <a:prstGeom prst="rect">
              <a:avLst/>
            </a:prstGeom>
          </p:spPr>
          <p:txBody>
            <a:bodyPr anchor="t" rtlCol="false" tIns="50800" lIns="50800" bIns="50800" rIns="50800"/>
            <a:lstStyle/>
            <a:p>
              <a:pPr algn="just">
                <a:lnSpc>
                  <a:spcPts val="3992"/>
                </a:lnSpc>
              </a:pPr>
              <a:r>
                <a:rPr lang="en-US" sz="3245">
                  <a:solidFill>
                    <a:srgbClr val="000000"/>
                  </a:solidFill>
                  <a:latin typeface="Canva Sans"/>
                </a:rPr>
                <a:t>StockTech in Kenya is revolutionizing user engagement with state-of-the-art technology. By employing cutting-edge predictive modeling techniques, StockTech is poised to deliver highly customized stock market predictions, catering to the growing appetite for personalized investment insights in the Kenyan financial landscape.</a:t>
              </a:r>
            </a:p>
            <a:p>
              <a:pPr algn="just">
                <a:lnSpc>
                  <a:spcPts val="2147"/>
                </a:lnSpc>
              </a:pPr>
            </a:p>
            <a:p>
              <a:pPr algn="just">
                <a:lnSpc>
                  <a:spcPts val="2147"/>
                </a:lnSpc>
              </a:pPr>
            </a:p>
          </p:txBody>
        </p:sp>
      </p:grpSp>
      <p:sp>
        <p:nvSpPr>
          <p:cNvPr name="TextBox 8" id="8"/>
          <p:cNvSpPr txBox="true"/>
          <p:nvPr/>
        </p:nvSpPr>
        <p:spPr>
          <a:xfrm rot="0">
            <a:off x="1028700" y="933450"/>
            <a:ext cx="15663863" cy="875591"/>
          </a:xfrm>
          <a:prstGeom prst="rect">
            <a:avLst/>
          </a:prstGeom>
        </p:spPr>
        <p:txBody>
          <a:bodyPr anchor="t" rtlCol="false" tIns="0" lIns="0" bIns="0" rIns="0">
            <a:spAutoFit/>
          </a:bodyPr>
          <a:lstStyle/>
          <a:p>
            <a:pPr algn="ctr">
              <a:lnSpc>
                <a:spcPts val="7173"/>
              </a:lnSpc>
            </a:pPr>
            <a:r>
              <a:rPr lang="en-US" sz="5160">
                <a:solidFill>
                  <a:srgbClr val="021352"/>
                </a:solidFill>
                <a:latin typeface="Now Bold"/>
              </a:rPr>
              <a:t>Overview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grpSp>
        <p:nvGrpSpPr>
          <p:cNvPr name="Group 5" id="5"/>
          <p:cNvGrpSpPr/>
          <p:nvPr/>
        </p:nvGrpSpPr>
        <p:grpSpPr>
          <a:xfrm rot="0">
            <a:off x="8975351" y="1087928"/>
            <a:ext cx="8730520" cy="8968250"/>
            <a:chOff x="0" y="0"/>
            <a:chExt cx="2299396" cy="2362008"/>
          </a:xfrm>
        </p:grpSpPr>
        <p:sp>
          <p:nvSpPr>
            <p:cNvPr name="Freeform 6" id="6"/>
            <p:cNvSpPr/>
            <p:nvPr/>
          </p:nvSpPr>
          <p:spPr>
            <a:xfrm flipH="false" flipV="false" rot="0">
              <a:off x="0" y="0"/>
              <a:ext cx="2299396" cy="2362008"/>
            </a:xfrm>
            <a:custGeom>
              <a:avLst/>
              <a:gdLst/>
              <a:ahLst/>
              <a:cxnLst/>
              <a:rect r="r" b="b" t="t" l="l"/>
              <a:pathLst>
                <a:path h="2362008" w="2299396">
                  <a:moveTo>
                    <a:pt x="45225" y="0"/>
                  </a:moveTo>
                  <a:lnTo>
                    <a:pt x="2254171" y="0"/>
                  </a:lnTo>
                  <a:cubicBezTo>
                    <a:pt x="2266166" y="0"/>
                    <a:pt x="2277669" y="4765"/>
                    <a:pt x="2286150" y="13246"/>
                  </a:cubicBezTo>
                  <a:cubicBezTo>
                    <a:pt x="2294631" y="21727"/>
                    <a:pt x="2299396" y="33231"/>
                    <a:pt x="2299396" y="45225"/>
                  </a:cubicBezTo>
                  <a:lnTo>
                    <a:pt x="2299396" y="2316783"/>
                  </a:lnTo>
                  <a:cubicBezTo>
                    <a:pt x="2299396" y="2328778"/>
                    <a:pt x="2294631" y="2340281"/>
                    <a:pt x="2286150" y="2348762"/>
                  </a:cubicBezTo>
                  <a:cubicBezTo>
                    <a:pt x="2277669" y="2357243"/>
                    <a:pt x="2266166" y="2362008"/>
                    <a:pt x="2254171" y="2362008"/>
                  </a:cubicBezTo>
                  <a:lnTo>
                    <a:pt x="45225" y="2362008"/>
                  </a:lnTo>
                  <a:cubicBezTo>
                    <a:pt x="20248" y="2362008"/>
                    <a:pt x="0" y="2341760"/>
                    <a:pt x="0" y="2316783"/>
                  </a:cubicBezTo>
                  <a:lnTo>
                    <a:pt x="0" y="45225"/>
                  </a:lnTo>
                  <a:cubicBezTo>
                    <a:pt x="0" y="33231"/>
                    <a:pt x="4765" y="21727"/>
                    <a:pt x="13246" y="13246"/>
                  </a:cubicBezTo>
                  <a:cubicBezTo>
                    <a:pt x="21727" y="4765"/>
                    <a:pt x="33231" y="0"/>
                    <a:pt x="45225" y="0"/>
                  </a:cubicBezTo>
                  <a:close/>
                </a:path>
              </a:pathLst>
            </a:custGeom>
            <a:solidFill>
              <a:srgbClr val="000000">
                <a:alpha val="0"/>
              </a:srgbClr>
            </a:solidFill>
          </p:spPr>
        </p:sp>
        <p:sp>
          <p:nvSpPr>
            <p:cNvPr name="TextBox 7" id="7"/>
            <p:cNvSpPr txBox="true"/>
            <p:nvPr/>
          </p:nvSpPr>
          <p:spPr>
            <a:xfrm>
              <a:off x="0" y="0"/>
              <a:ext cx="2299396" cy="2362008"/>
            </a:xfrm>
            <a:prstGeom prst="rect">
              <a:avLst/>
            </a:prstGeom>
          </p:spPr>
          <p:txBody>
            <a:bodyPr anchor="t" rtlCol="false" tIns="50800" lIns="50800" bIns="50800" rIns="50800"/>
            <a:lstStyle/>
            <a:p>
              <a:pPr algn="l">
                <a:lnSpc>
                  <a:spcPts val="2147"/>
                </a:lnSpc>
              </a:pPr>
            </a:p>
            <a:p>
              <a:pPr algn="l">
                <a:lnSpc>
                  <a:spcPts val="3992"/>
                </a:lnSpc>
              </a:pPr>
              <a:r>
                <a:rPr lang="en-US" sz="3245">
                  <a:solidFill>
                    <a:srgbClr val="000000"/>
                  </a:solidFill>
                  <a:latin typeface="Canva Sans"/>
                </a:rPr>
                <a:t>Today’s finance world needs timely access to real time stock market to make well informed decisions . Timely data empowers investors and traders to craft effective strategies and manage risks more effectively.</a:t>
              </a:r>
              <a:r>
                <a:rPr lang="en-US" sz="3245">
                  <a:solidFill>
                    <a:srgbClr val="000000"/>
                  </a:solidFill>
                  <a:latin typeface="Canva Sans"/>
                </a:rPr>
                <a:t>There is increasing need to leverage the available rich data to identify emerging trends and forecast stock prices. </a:t>
              </a:r>
              <a:r>
                <a:rPr lang="en-US" sz="3245">
                  <a:solidFill>
                    <a:srgbClr val="000000"/>
                  </a:solidFill>
                  <a:latin typeface="Canva Sans"/>
                </a:rPr>
                <a:t>This project seeks to bridge the gap between data and strategic decision making by providing finance stakeholders with robust tools to navigate the complexities of stock market.</a:t>
              </a:r>
            </a:p>
            <a:p>
              <a:pPr algn="l">
                <a:lnSpc>
                  <a:spcPts val="2147"/>
                </a:lnSpc>
              </a:pPr>
            </a:p>
            <a:p>
              <a:pPr algn="l">
                <a:lnSpc>
                  <a:spcPts val="2147"/>
                </a:lnSpc>
              </a:pPr>
            </a:p>
          </p:txBody>
        </p:sp>
      </p:grpSp>
      <p:sp>
        <p:nvSpPr>
          <p:cNvPr name="Freeform 8" id="8"/>
          <p:cNvSpPr/>
          <p:nvPr/>
        </p:nvSpPr>
        <p:spPr>
          <a:xfrm flipH="false" flipV="false" rot="0">
            <a:off x="0" y="1087928"/>
            <a:ext cx="8729135" cy="9199072"/>
          </a:xfrm>
          <a:custGeom>
            <a:avLst/>
            <a:gdLst/>
            <a:ahLst/>
            <a:cxnLst/>
            <a:rect r="r" b="b" t="t" l="l"/>
            <a:pathLst>
              <a:path h="9199072" w="8729135">
                <a:moveTo>
                  <a:pt x="0" y="0"/>
                </a:moveTo>
                <a:lnTo>
                  <a:pt x="8729135" y="0"/>
                </a:lnTo>
                <a:lnTo>
                  <a:pt x="8729135" y="9199072"/>
                </a:lnTo>
                <a:lnTo>
                  <a:pt x="0" y="9199072"/>
                </a:lnTo>
                <a:lnTo>
                  <a:pt x="0" y="0"/>
                </a:lnTo>
                <a:close/>
              </a:path>
            </a:pathLst>
          </a:custGeom>
          <a:blipFill>
            <a:blip r:embed="rId4"/>
            <a:stretch>
              <a:fillRect l="-25381" t="0" r="-32873" b="0"/>
            </a:stretch>
          </a:blipFill>
        </p:spPr>
      </p:sp>
      <p:sp>
        <p:nvSpPr>
          <p:cNvPr name="TextBox 9" id="9"/>
          <p:cNvSpPr txBox="true"/>
          <p:nvPr/>
        </p:nvSpPr>
        <p:spPr>
          <a:xfrm rot="0">
            <a:off x="1028700" y="141337"/>
            <a:ext cx="8548583" cy="887363"/>
          </a:xfrm>
          <a:prstGeom prst="rect">
            <a:avLst/>
          </a:prstGeom>
        </p:spPr>
        <p:txBody>
          <a:bodyPr anchor="t" rtlCol="false" tIns="0" lIns="0" bIns="0" rIns="0">
            <a:spAutoFit/>
          </a:bodyPr>
          <a:lstStyle/>
          <a:p>
            <a:pPr algn="l">
              <a:lnSpc>
                <a:spcPts val="7173"/>
              </a:lnSpc>
            </a:pPr>
            <a:r>
              <a:rPr lang="en-US" sz="5160">
                <a:solidFill>
                  <a:srgbClr val="021352"/>
                </a:solidFill>
                <a:latin typeface="Now Bold"/>
              </a:rPr>
              <a:t>Business Understanding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grpSp>
        <p:nvGrpSpPr>
          <p:cNvPr name="Group 5" id="5"/>
          <p:cNvGrpSpPr/>
          <p:nvPr/>
        </p:nvGrpSpPr>
        <p:grpSpPr>
          <a:xfrm rot="0">
            <a:off x="7312511" y="1312028"/>
            <a:ext cx="9748473" cy="7132757"/>
            <a:chOff x="0" y="0"/>
            <a:chExt cx="661802" cy="484227"/>
          </a:xfrm>
        </p:grpSpPr>
        <p:sp>
          <p:nvSpPr>
            <p:cNvPr name="Freeform 6" id="6"/>
            <p:cNvSpPr/>
            <p:nvPr/>
          </p:nvSpPr>
          <p:spPr>
            <a:xfrm flipH="false" flipV="false" rot="0">
              <a:off x="0" y="0"/>
              <a:ext cx="661802" cy="484227"/>
            </a:xfrm>
            <a:custGeom>
              <a:avLst/>
              <a:gdLst/>
              <a:ahLst/>
              <a:cxnLst/>
              <a:rect r="r" b="b" t="t" l="l"/>
              <a:pathLst>
                <a:path h="484227" w="661802">
                  <a:moveTo>
                    <a:pt x="0" y="0"/>
                  </a:moveTo>
                  <a:lnTo>
                    <a:pt x="661802" y="0"/>
                  </a:lnTo>
                  <a:lnTo>
                    <a:pt x="661802" y="484227"/>
                  </a:lnTo>
                  <a:lnTo>
                    <a:pt x="0" y="484227"/>
                  </a:lnTo>
                  <a:close/>
                </a:path>
              </a:pathLst>
            </a:custGeom>
            <a:solidFill>
              <a:srgbClr val="000000">
                <a:alpha val="0"/>
              </a:srgbClr>
            </a:solidFill>
          </p:spPr>
        </p:sp>
        <p:sp>
          <p:nvSpPr>
            <p:cNvPr name="TextBox 7" id="7"/>
            <p:cNvSpPr txBox="true"/>
            <p:nvPr/>
          </p:nvSpPr>
          <p:spPr>
            <a:xfrm>
              <a:off x="0" y="-9525"/>
              <a:ext cx="661802" cy="493752"/>
            </a:xfrm>
            <a:prstGeom prst="rect">
              <a:avLst/>
            </a:prstGeom>
          </p:spPr>
          <p:txBody>
            <a:bodyPr anchor="t" rtlCol="false" tIns="50800" lIns="50800" bIns="50800" rIns="50800"/>
            <a:lstStyle/>
            <a:p>
              <a:pPr algn="l">
                <a:lnSpc>
                  <a:spcPts val="3746"/>
                </a:lnSpc>
              </a:pPr>
            </a:p>
            <a:p>
              <a:pPr algn="l">
                <a:lnSpc>
                  <a:spcPts val="3746"/>
                </a:lnSpc>
              </a:pPr>
              <a:r>
                <a:rPr lang="en-US" sz="3045">
                  <a:solidFill>
                    <a:srgbClr val="000000"/>
                  </a:solidFill>
                  <a:latin typeface="Canva Sans"/>
                </a:rPr>
                <a:t>   </a:t>
              </a:r>
              <a:r>
                <a:rPr lang="en-US" sz="3045">
                  <a:solidFill>
                    <a:srgbClr val="000000"/>
                  </a:solidFill>
                  <a:latin typeface="Canva Sans Bold"/>
                </a:rPr>
                <a:t>1).Top Objective:</a:t>
              </a:r>
              <a:r>
                <a:rPr lang="en-US" sz="3045">
                  <a:solidFill>
                    <a:srgbClr val="000000"/>
                  </a:solidFill>
                  <a:latin typeface="Canva Sans"/>
                </a:rPr>
                <a:t> </a:t>
              </a:r>
              <a:r>
                <a:rPr lang="en-US" sz="3045">
                  <a:solidFill>
                    <a:srgbClr val="000000"/>
                  </a:solidFill>
                  <a:latin typeface="Canva Sans"/>
                </a:rPr>
                <a:t>Develop a forecasting tool using real-time and historical stock market data </a:t>
              </a:r>
            </a:p>
            <a:p>
              <a:pPr algn="l">
                <a:lnSpc>
                  <a:spcPts val="3746"/>
                </a:lnSpc>
              </a:pPr>
            </a:p>
            <a:p>
              <a:pPr algn="l">
                <a:lnSpc>
                  <a:spcPts val="3746"/>
                </a:lnSpc>
              </a:pPr>
              <a:r>
                <a:rPr lang="en-US" sz="3045">
                  <a:solidFill>
                    <a:srgbClr val="000000"/>
                  </a:solidFill>
                  <a:latin typeface="Canva Sans"/>
                </a:rPr>
                <a:t>    </a:t>
              </a:r>
              <a:r>
                <a:rPr lang="en-US" sz="3045">
                  <a:solidFill>
                    <a:srgbClr val="000000"/>
                  </a:solidFill>
                  <a:latin typeface="Canva Sans Bold"/>
                </a:rPr>
                <a:t>2).</a:t>
              </a:r>
              <a:r>
                <a:rPr lang="en-US" sz="3045">
                  <a:solidFill>
                    <a:srgbClr val="000000"/>
                  </a:solidFill>
                  <a:latin typeface="Canva Sans"/>
                </a:rPr>
                <a:t>Bridge the gap between raw financial data and strategic decision-making </a:t>
              </a:r>
            </a:p>
            <a:p>
              <a:pPr algn="l">
                <a:lnSpc>
                  <a:spcPts val="3746"/>
                </a:lnSpc>
              </a:pPr>
            </a:p>
            <a:p>
              <a:pPr algn="l">
                <a:lnSpc>
                  <a:spcPts val="3746"/>
                </a:lnSpc>
              </a:pPr>
              <a:r>
                <a:rPr lang="en-US" sz="3045">
                  <a:solidFill>
                    <a:srgbClr val="000000"/>
                  </a:solidFill>
                  <a:latin typeface="Canva Sans"/>
                </a:rPr>
                <a:t>     </a:t>
              </a:r>
              <a:r>
                <a:rPr lang="en-US" sz="3045">
                  <a:solidFill>
                    <a:srgbClr val="000000"/>
                  </a:solidFill>
                  <a:latin typeface="Canva Sans Bold"/>
                </a:rPr>
                <a:t>3).</a:t>
              </a:r>
              <a:r>
                <a:rPr lang="en-US" sz="3045">
                  <a:solidFill>
                    <a:srgbClr val="000000"/>
                  </a:solidFill>
                  <a:latin typeface="Canva Sans"/>
                </a:rPr>
                <a:t>Empower stakeholders in the financial sector to navigate stock market complexities </a:t>
              </a:r>
            </a:p>
            <a:p>
              <a:pPr algn="l">
                <a:lnSpc>
                  <a:spcPts val="3746"/>
                </a:lnSpc>
              </a:pPr>
            </a:p>
            <a:p>
              <a:pPr algn="just">
                <a:lnSpc>
                  <a:spcPts val="3746"/>
                </a:lnSpc>
              </a:pPr>
              <a:r>
                <a:rPr lang="en-US" sz="3045">
                  <a:solidFill>
                    <a:srgbClr val="000000"/>
                  </a:solidFill>
                  <a:latin typeface="Canva Sans"/>
                </a:rPr>
                <a:t> </a:t>
              </a:r>
              <a:r>
                <a:rPr lang="en-US" sz="3045">
                  <a:solidFill>
                    <a:srgbClr val="000000"/>
                  </a:solidFill>
                  <a:latin typeface="Canva Sans Bold"/>
                </a:rPr>
                <a:t>4).</a:t>
              </a:r>
              <a:r>
                <a:rPr lang="en-US" sz="3045">
                  <a:solidFill>
                    <a:srgbClr val="000000"/>
                  </a:solidFill>
                  <a:latin typeface="Canva Sans"/>
                </a:rPr>
                <a:t>Redefine the boundaries of predictive analytics in finance </a:t>
              </a:r>
            </a:p>
            <a:p>
              <a:pPr algn="just">
                <a:lnSpc>
                  <a:spcPts val="3131"/>
                </a:lnSpc>
              </a:pPr>
            </a:p>
          </p:txBody>
        </p:sp>
      </p:grpSp>
      <p:sp>
        <p:nvSpPr>
          <p:cNvPr name="Freeform 8" id="8"/>
          <p:cNvSpPr/>
          <p:nvPr/>
        </p:nvSpPr>
        <p:spPr>
          <a:xfrm flipH="false" flipV="false" rot="0">
            <a:off x="1634497" y="2252467"/>
            <a:ext cx="5023760" cy="5051312"/>
          </a:xfrm>
          <a:custGeom>
            <a:avLst/>
            <a:gdLst/>
            <a:ahLst/>
            <a:cxnLst/>
            <a:rect r="r" b="b" t="t" l="l"/>
            <a:pathLst>
              <a:path h="5051312" w="5023760">
                <a:moveTo>
                  <a:pt x="0" y="0"/>
                </a:moveTo>
                <a:lnTo>
                  <a:pt x="5023760" y="0"/>
                </a:lnTo>
                <a:lnTo>
                  <a:pt x="5023760" y="5051312"/>
                </a:lnTo>
                <a:lnTo>
                  <a:pt x="0" y="5051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141337"/>
            <a:ext cx="8548583" cy="887363"/>
          </a:xfrm>
          <a:prstGeom prst="rect">
            <a:avLst/>
          </a:prstGeom>
        </p:spPr>
        <p:txBody>
          <a:bodyPr anchor="t" rtlCol="false" tIns="0" lIns="0" bIns="0" rIns="0">
            <a:spAutoFit/>
          </a:bodyPr>
          <a:lstStyle/>
          <a:p>
            <a:pPr algn="l">
              <a:lnSpc>
                <a:spcPts val="7173"/>
              </a:lnSpc>
            </a:pPr>
            <a:r>
              <a:rPr lang="en-US" sz="5160">
                <a:solidFill>
                  <a:srgbClr val="021352"/>
                </a:solidFill>
                <a:latin typeface="Now Bold"/>
              </a:rPr>
              <a:t>Project Objectives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sp>
        <p:nvSpPr>
          <p:cNvPr name="Freeform 5" id="5"/>
          <p:cNvSpPr/>
          <p:nvPr/>
        </p:nvSpPr>
        <p:spPr>
          <a:xfrm flipH="false" flipV="false" rot="0">
            <a:off x="9334096" y="0"/>
            <a:ext cx="9189472" cy="10287000"/>
          </a:xfrm>
          <a:custGeom>
            <a:avLst/>
            <a:gdLst/>
            <a:ahLst/>
            <a:cxnLst/>
            <a:rect r="r" b="b" t="t" l="l"/>
            <a:pathLst>
              <a:path h="10287000" w="9189472">
                <a:moveTo>
                  <a:pt x="0" y="0"/>
                </a:moveTo>
                <a:lnTo>
                  <a:pt x="9189471" y="0"/>
                </a:lnTo>
                <a:lnTo>
                  <a:pt x="9189471" y="10287000"/>
                </a:lnTo>
                <a:lnTo>
                  <a:pt x="0" y="10287000"/>
                </a:lnTo>
                <a:lnTo>
                  <a:pt x="0" y="0"/>
                </a:lnTo>
                <a:close/>
              </a:path>
            </a:pathLst>
          </a:custGeom>
          <a:blipFill>
            <a:blip r:embed="rId4"/>
            <a:stretch>
              <a:fillRect l="-74039" t="0" r="-21861" b="0"/>
            </a:stretch>
          </a:blipFill>
        </p:spPr>
      </p:sp>
      <p:sp>
        <p:nvSpPr>
          <p:cNvPr name="TextBox 6" id="6"/>
          <p:cNvSpPr txBox="true"/>
          <p:nvPr/>
        </p:nvSpPr>
        <p:spPr>
          <a:xfrm rot="0">
            <a:off x="1028700" y="141337"/>
            <a:ext cx="13140719" cy="887363"/>
          </a:xfrm>
          <a:prstGeom prst="rect">
            <a:avLst/>
          </a:prstGeom>
        </p:spPr>
        <p:txBody>
          <a:bodyPr anchor="t" rtlCol="false" tIns="0" lIns="0" bIns="0" rIns="0">
            <a:spAutoFit/>
          </a:bodyPr>
          <a:lstStyle/>
          <a:p>
            <a:pPr algn="l">
              <a:lnSpc>
                <a:spcPts val="7173"/>
              </a:lnSpc>
            </a:pPr>
            <a:r>
              <a:rPr lang="en-US" sz="5160">
                <a:solidFill>
                  <a:srgbClr val="021352"/>
                </a:solidFill>
                <a:latin typeface="Now Bold"/>
              </a:rPr>
              <a:t>Methodology</a:t>
            </a:r>
          </a:p>
        </p:txBody>
      </p:sp>
      <p:sp>
        <p:nvSpPr>
          <p:cNvPr name="TextBox 7" id="7"/>
          <p:cNvSpPr txBox="true"/>
          <p:nvPr/>
        </p:nvSpPr>
        <p:spPr>
          <a:xfrm rot="0">
            <a:off x="654908" y="1382466"/>
            <a:ext cx="8489092" cy="4765929"/>
          </a:xfrm>
          <a:prstGeom prst="rect">
            <a:avLst/>
          </a:prstGeom>
        </p:spPr>
        <p:txBody>
          <a:bodyPr anchor="t" rtlCol="false" tIns="0" lIns="0" bIns="0" rIns="0">
            <a:spAutoFit/>
          </a:bodyPr>
          <a:lstStyle/>
          <a:p>
            <a:pPr algn="l" marL="550545" indent="-275272" lvl="1">
              <a:lnSpc>
                <a:spcPts val="4233"/>
              </a:lnSpc>
              <a:buFont typeface="Arial"/>
              <a:buChar char="•"/>
            </a:pPr>
            <a:r>
              <a:rPr lang="en-US" sz="2550" spc="15">
                <a:solidFill>
                  <a:srgbClr val="000000"/>
                </a:solidFill>
                <a:latin typeface="Canva Sans"/>
              </a:rPr>
              <a:t>Data Cleaning</a:t>
            </a:r>
          </a:p>
          <a:p>
            <a:pPr algn="l" marL="550545" indent="-275272" lvl="1">
              <a:lnSpc>
                <a:spcPts val="4233"/>
              </a:lnSpc>
              <a:buFont typeface="Arial"/>
              <a:buChar char="•"/>
            </a:pPr>
            <a:r>
              <a:rPr lang="en-US" sz="2550" spc="15">
                <a:solidFill>
                  <a:srgbClr val="000000"/>
                </a:solidFill>
                <a:latin typeface="Canva Sans"/>
              </a:rPr>
              <a:t>Analyzing data to explore trends and patterns</a:t>
            </a:r>
          </a:p>
          <a:p>
            <a:pPr algn="l" marL="550545" indent="-275272" lvl="1">
              <a:lnSpc>
                <a:spcPts val="4233"/>
              </a:lnSpc>
              <a:buFont typeface="Arial"/>
              <a:buChar char="•"/>
            </a:pPr>
            <a:r>
              <a:rPr lang="en-US" sz="2550" spc="15">
                <a:solidFill>
                  <a:srgbClr val="000000"/>
                </a:solidFill>
                <a:latin typeface="Canva Sans"/>
              </a:rPr>
              <a:t>Extracting relevant features from the data</a:t>
            </a:r>
          </a:p>
          <a:p>
            <a:pPr algn="l" marL="550545" indent="-275272" lvl="1">
              <a:lnSpc>
                <a:spcPts val="4233"/>
              </a:lnSpc>
              <a:buFont typeface="Arial"/>
              <a:buChar char="•"/>
            </a:pPr>
            <a:r>
              <a:rPr lang="en-US" sz="2550" spc="15">
                <a:solidFill>
                  <a:srgbClr val="000000"/>
                </a:solidFill>
                <a:latin typeface="Canva Sans"/>
              </a:rPr>
              <a:t>Testing and evaluating models  to identify best performing one</a:t>
            </a:r>
          </a:p>
          <a:p>
            <a:pPr algn="l" marL="550545" indent="-275272" lvl="1">
              <a:lnSpc>
                <a:spcPts val="4233"/>
              </a:lnSpc>
              <a:buFont typeface="Arial"/>
              <a:buChar char="•"/>
            </a:pPr>
            <a:r>
              <a:rPr lang="en-US" sz="2550" spc="15">
                <a:solidFill>
                  <a:srgbClr val="000000"/>
                </a:solidFill>
                <a:latin typeface="Canva Sans"/>
              </a:rPr>
              <a:t>Retuning the selected model to enhance perfomance</a:t>
            </a:r>
          </a:p>
          <a:p>
            <a:pPr algn="l" marL="550545" indent="-275272" lvl="1">
              <a:lnSpc>
                <a:spcPts val="4233"/>
              </a:lnSpc>
              <a:buFont typeface="Arial"/>
              <a:buChar char="•"/>
            </a:pPr>
            <a:r>
              <a:rPr lang="en-US" sz="2550" spc="15">
                <a:solidFill>
                  <a:srgbClr val="000000"/>
                </a:solidFill>
                <a:latin typeface="Canva Sans"/>
              </a:rPr>
              <a:t>Deploying the model </a:t>
            </a:r>
          </a:p>
          <a:p>
            <a:pPr algn="ctr">
              <a:lnSpc>
                <a:spcPts val="423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sp>
        <p:nvSpPr>
          <p:cNvPr name="Freeform 5" id="5"/>
          <p:cNvSpPr/>
          <p:nvPr/>
        </p:nvSpPr>
        <p:spPr>
          <a:xfrm flipH="false" flipV="false" rot="0">
            <a:off x="274067" y="1028700"/>
            <a:ext cx="8869933" cy="4401397"/>
          </a:xfrm>
          <a:custGeom>
            <a:avLst/>
            <a:gdLst/>
            <a:ahLst/>
            <a:cxnLst/>
            <a:rect r="r" b="b" t="t" l="l"/>
            <a:pathLst>
              <a:path h="4401397" w="8869933">
                <a:moveTo>
                  <a:pt x="0" y="0"/>
                </a:moveTo>
                <a:lnTo>
                  <a:pt x="8869933" y="0"/>
                </a:lnTo>
                <a:lnTo>
                  <a:pt x="8869933" y="4401397"/>
                </a:lnTo>
                <a:lnTo>
                  <a:pt x="0" y="4401397"/>
                </a:lnTo>
                <a:lnTo>
                  <a:pt x="0" y="0"/>
                </a:lnTo>
                <a:close/>
              </a:path>
            </a:pathLst>
          </a:custGeom>
          <a:blipFill>
            <a:blip r:embed="rId4"/>
            <a:stretch>
              <a:fillRect l="0" t="0" r="0" b="0"/>
            </a:stretch>
          </a:blipFill>
        </p:spPr>
      </p:sp>
      <p:sp>
        <p:nvSpPr>
          <p:cNvPr name="Freeform 6" id="6"/>
          <p:cNvSpPr/>
          <p:nvPr/>
        </p:nvSpPr>
        <p:spPr>
          <a:xfrm flipH="false" flipV="false" rot="0">
            <a:off x="274067" y="5706322"/>
            <a:ext cx="8869933" cy="4401397"/>
          </a:xfrm>
          <a:custGeom>
            <a:avLst/>
            <a:gdLst/>
            <a:ahLst/>
            <a:cxnLst/>
            <a:rect r="r" b="b" t="t" l="l"/>
            <a:pathLst>
              <a:path h="4401397" w="8869933">
                <a:moveTo>
                  <a:pt x="0" y="0"/>
                </a:moveTo>
                <a:lnTo>
                  <a:pt x="8869933" y="0"/>
                </a:lnTo>
                <a:lnTo>
                  <a:pt x="8869933" y="4401396"/>
                </a:lnTo>
                <a:lnTo>
                  <a:pt x="0" y="4401396"/>
                </a:lnTo>
                <a:lnTo>
                  <a:pt x="0" y="0"/>
                </a:lnTo>
                <a:close/>
              </a:path>
            </a:pathLst>
          </a:custGeom>
          <a:blipFill>
            <a:blip r:embed="rId5"/>
            <a:stretch>
              <a:fillRect l="-3325" t="-1662" r="0" b="-1662"/>
            </a:stretch>
          </a:blipFill>
        </p:spPr>
      </p:sp>
      <p:grpSp>
        <p:nvGrpSpPr>
          <p:cNvPr name="Group 7" id="7"/>
          <p:cNvGrpSpPr/>
          <p:nvPr/>
        </p:nvGrpSpPr>
        <p:grpSpPr>
          <a:xfrm rot="0">
            <a:off x="1028700" y="5934922"/>
            <a:ext cx="6069943" cy="3611950"/>
            <a:chOff x="0" y="0"/>
            <a:chExt cx="1598668" cy="951295"/>
          </a:xfrm>
        </p:grpSpPr>
        <p:sp>
          <p:nvSpPr>
            <p:cNvPr name="Freeform 8" id="8"/>
            <p:cNvSpPr/>
            <p:nvPr/>
          </p:nvSpPr>
          <p:spPr>
            <a:xfrm flipH="false" flipV="false" rot="0">
              <a:off x="0" y="0"/>
              <a:ext cx="1598668" cy="951295"/>
            </a:xfrm>
            <a:custGeom>
              <a:avLst/>
              <a:gdLst/>
              <a:ahLst/>
              <a:cxnLst/>
              <a:rect r="r" b="b" t="t" l="l"/>
              <a:pathLst>
                <a:path h="951295" w="1598668">
                  <a:moveTo>
                    <a:pt x="0" y="0"/>
                  </a:moveTo>
                  <a:lnTo>
                    <a:pt x="1598668" y="0"/>
                  </a:lnTo>
                  <a:lnTo>
                    <a:pt x="1598668" y="951295"/>
                  </a:lnTo>
                  <a:lnTo>
                    <a:pt x="0" y="951295"/>
                  </a:lnTo>
                  <a:close/>
                </a:path>
              </a:pathLst>
            </a:custGeom>
            <a:solidFill>
              <a:srgbClr val="000000">
                <a:alpha val="0"/>
              </a:srgbClr>
            </a:solidFill>
          </p:spPr>
        </p:sp>
        <p:sp>
          <p:nvSpPr>
            <p:cNvPr name="TextBox 9" id="9"/>
            <p:cNvSpPr txBox="true"/>
            <p:nvPr/>
          </p:nvSpPr>
          <p:spPr>
            <a:xfrm>
              <a:off x="0" y="-276225"/>
              <a:ext cx="1598668" cy="1227520"/>
            </a:xfrm>
            <a:prstGeom prst="rect">
              <a:avLst/>
            </a:prstGeom>
          </p:spPr>
          <p:txBody>
            <a:bodyPr anchor="ctr" rtlCol="false" tIns="50800" lIns="50800" bIns="50800" rIns="50800"/>
            <a:lstStyle/>
            <a:p>
              <a:pPr algn="ctr">
                <a:lnSpc>
                  <a:spcPts val="5855"/>
                </a:lnSpc>
              </a:pPr>
            </a:p>
          </p:txBody>
        </p:sp>
      </p:grpSp>
      <p:grpSp>
        <p:nvGrpSpPr>
          <p:cNvPr name="Group 10" id="10"/>
          <p:cNvGrpSpPr/>
          <p:nvPr/>
        </p:nvGrpSpPr>
        <p:grpSpPr>
          <a:xfrm rot="0">
            <a:off x="10379771" y="1028700"/>
            <a:ext cx="7564076" cy="9079018"/>
            <a:chOff x="0" y="0"/>
            <a:chExt cx="1992185" cy="2391182"/>
          </a:xfrm>
        </p:grpSpPr>
        <p:sp>
          <p:nvSpPr>
            <p:cNvPr name="Freeform 11" id="11"/>
            <p:cNvSpPr/>
            <p:nvPr/>
          </p:nvSpPr>
          <p:spPr>
            <a:xfrm flipH="false" flipV="false" rot="0">
              <a:off x="0" y="0"/>
              <a:ext cx="1992185" cy="2391182"/>
            </a:xfrm>
            <a:custGeom>
              <a:avLst/>
              <a:gdLst/>
              <a:ahLst/>
              <a:cxnLst/>
              <a:rect r="r" b="b" t="t" l="l"/>
              <a:pathLst>
                <a:path h="2391182" w="1992185">
                  <a:moveTo>
                    <a:pt x="0" y="0"/>
                  </a:moveTo>
                  <a:lnTo>
                    <a:pt x="1992185" y="0"/>
                  </a:lnTo>
                  <a:lnTo>
                    <a:pt x="1992185" y="2391182"/>
                  </a:lnTo>
                  <a:lnTo>
                    <a:pt x="0" y="2391182"/>
                  </a:lnTo>
                  <a:close/>
                </a:path>
              </a:pathLst>
            </a:custGeom>
            <a:solidFill>
              <a:srgbClr val="000000">
                <a:alpha val="0"/>
              </a:srgbClr>
            </a:solidFill>
          </p:spPr>
        </p:sp>
        <p:sp>
          <p:nvSpPr>
            <p:cNvPr name="TextBox 12" id="12"/>
            <p:cNvSpPr txBox="true"/>
            <p:nvPr/>
          </p:nvSpPr>
          <p:spPr>
            <a:xfrm>
              <a:off x="0" y="-266700"/>
              <a:ext cx="1992185" cy="2657882"/>
            </a:xfrm>
            <a:prstGeom prst="rect">
              <a:avLst/>
            </a:prstGeom>
          </p:spPr>
          <p:txBody>
            <a:bodyPr anchor="ctr" rtlCol="false" tIns="50800" lIns="50800" bIns="50800" rIns="50800"/>
            <a:lstStyle/>
            <a:p>
              <a:pPr algn="l" marL="549646" indent="-274823" lvl="1">
                <a:lnSpc>
                  <a:spcPts val="5855"/>
                </a:lnSpc>
                <a:buFont typeface="Arial"/>
                <a:buChar char="•"/>
              </a:pPr>
              <a:r>
                <a:rPr lang="en-US" sz="2545">
                  <a:solidFill>
                    <a:srgbClr val="000000"/>
                  </a:solidFill>
                  <a:latin typeface="Canva Sans"/>
                </a:rPr>
                <a:t>2022 stock price data for 27 companies</a:t>
              </a:r>
            </a:p>
            <a:p>
              <a:pPr algn="l" marL="549646" indent="-274823" lvl="1">
                <a:lnSpc>
                  <a:spcPts val="5855"/>
                </a:lnSpc>
                <a:buFont typeface="Arial"/>
                <a:buChar char="•"/>
              </a:pPr>
              <a:r>
                <a:rPr lang="en-US" sz="2545">
                  <a:solidFill>
                    <a:srgbClr val="000000"/>
                  </a:solidFill>
                  <a:latin typeface="Canva Sans"/>
                </a:rPr>
                <a:t>Amazon maintained the highest stock price throughout 2022</a:t>
              </a:r>
              <a:r>
                <a:rPr lang="en-US" sz="2545">
                  <a:solidFill>
                    <a:srgbClr val="000000"/>
                  </a:solidFill>
                  <a:latin typeface="Canva Sans"/>
                </a:rPr>
                <a:t> </a:t>
              </a:r>
            </a:p>
            <a:p>
              <a:pPr algn="l" marL="549646" indent="-274823" lvl="1">
                <a:lnSpc>
                  <a:spcPts val="5855"/>
                </a:lnSpc>
                <a:buFont typeface="Arial"/>
                <a:buChar char="•"/>
              </a:pPr>
              <a:r>
                <a:rPr lang="en-US" sz="2545">
                  <a:solidFill>
                    <a:srgbClr val="000000"/>
                  </a:solidFill>
                  <a:latin typeface="Canva Sans"/>
                </a:rPr>
                <a:t>Most company stock prices range below $500 </a:t>
              </a:r>
            </a:p>
            <a:p>
              <a:pPr algn="l" marL="549646" indent="-274823" lvl="1">
                <a:lnSpc>
                  <a:spcPts val="5855"/>
                </a:lnSpc>
                <a:buFont typeface="Arial"/>
                <a:buChar char="•"/>
              </a:pPr>
              <a:r>
                <a:rPr lang="en-US" sz="2545">
                  <a:solidFill>
                    <a:srgbClr val="000000"/>
                  </a:solidFill>
                  <a:latin typeface="Canva Sans"/>
                </a:rPr>
                <a:t>8 of the companies with high RSI are among those with high stock prices.</a:t>
              </a:r>
              <a:r>
                <a:rPr lang="en-US" sz="2545">
                  <a:solidFill>
                    <a:srgbClr val="000000"/>
                  </a:solidFill>
                  <a:latin typeface="Canva Sans"/>
                </a:rPr>
                <a:t> </a:t>
              </a:r>
            </a:p>
            <a:p>
              <a:pPr algn="l" marL="549646" indent="-274823" lvl="1">
                <a:lnSpc>
                  <a:spcPts val="5855"/>
                </a:lnSpc>
                <a:buFont typeface="Arial"/>
                <a:buChar char="•"/>
              </a:pPr>
              <a:r>
                <a:rPr lang="en-US" sz="2545">
                  <a:solidFill>
                    <a:srgbClr val="000000"/>
                  </a:solidFill>
                  <a:latin typeface="Canva Sans"/>
                </a:rPr>
                <a:t>These companies have high relative strength indices of over 90</a:t>
              </a:r>
            </a:p>
            <a:p>
              <a:pPr algn="l" marL="549646" indent="-274823" lvl="1">
                <a:lnSpc>
                  <a:spcPts val="5855"/>
                </a:lnSpc>
                <a:buFont typeface="Arial"/>
                <a:buChar char="•"/>
              </a:pPr>
              <a:r>
                <a:rPr lang="en-US" sz="2545">
                  <a:solidFill>
                    <a:srgbClr val="000000"/>
                  </a:solidFill>
                  <a:latin typeface="Canva Sans"/>
                </a:rPr>
                <a:t>The high indices suggest that the stock may be overbought </a:t>
              </a:r>
            </a:p>
            <a:p>
              <a:pPr algn="l">
                <a:lnSpc>
                  <a:spcPts val="5855"/>
                </a:lnSpc>
              </a:pPr>
            </a:p>
          </p:txBody>
        </p:sp>
      </p:grpSp>
      <p:grpSp>
        <p:nvGrpSpPr>
          <p:cNvPr name="Group 13" id="13"/>
          <p:cNvGrpSpPr/>
          <p:nvPr/>
        </p:nvGrpSpPr>
        <p:grpSpPr>
          <a:xfrm rot="0">
            <a:off x="9577283" y="4627568"/>
            <a:ext cx="373863" cy="1714177"/>
            <a:chOff x="0" y="0"/>
            <a:chExt cx="203200" cy="931680"/>
          </a:xfrm>
        </p:grpSpPr>
        <p:sp>
          <p:nvSpPr>
            <p:cNvPr name="Freeform 14" id="14"/>
            <p:cNvSpPr/>
            <p:nvPr/>
          </p:nvSpPr>
          <p:spPr>
            <a:xfrm flipH="false" flipV="false" rot="0">
              <a:off x="0" y="0"/>
              <a:ext cx="203200" cy="931680"/>
            </a:xfrm>
            <a:custGeom>
              <a:avLst/>
              <a:gdLst/>
              <a:ahLst/>
              <a:cxnLst/>
              <a:rect r="r" b="b" t="t" l="l"/>
              <a:pathLst>
                <a:path h="931680" w="203200">
                  <a:moveTo>
                    <a:pt x="0" y="0"/>
                  </a:moveTo>
                  <a:lnTo>
                    <a:pt x="0" y="0"/>
                  </a:lnTo>
                  <a:lnTo>
                    <a:pt x="0" y="931680"/>
                  </a:lnTo>
                  <a:lnTo>
                    <a:pt x="0" y="931680"/>
                  </a:lnTo>
                  <a:lnTo>
                    <a:pt x="203200" y="465840"/>
                  </a:lnTo>
                  <a:lnTo>
                    <a:pt x="0" y="0"/>
                  </a:lnTo>
                  <a:close/>
                </a:path>
              </a:pathLst>
            </a:custGeom>
            <a:solidFill>
              <a:srgbClr val="021C6A"/>
            </a:solidFill>
          </p:spPr>
        </p:sp>
        <p:sp>
          <p:nvSpPr>
            <p:cNvPr name="TextBox 15" id="15"/>
            <p:cNvSpPr txBox="true"/>
            <p:nvPr/>
          </p:nvSpPr>
          <p:spPr>
            <a:xfrm>
              <a:off x="0" y="-276225"/>
              <a:ext cx="88900" cy="1207905"/>
            </a:xfrm>
            <a:prstGeom prst="rect">
              <a:avLst/>
            </a:prstGeom>
          </p:spPr>
          <p:txBody>
            <a:bodyPr anchor="ctr" rtlCol="false" tIns="50800" lIns="50800" bIns="50800" rIns="50800"/>
            <a:lstStyle/>
            <a:p>
              <a:pPr algn="ctr">
                <a:lnSpc>
                  <a:spcPts val="5855"/>
                </a:lnSpc>
              </a:pPr>
            </a:p>
          </p:txBody>
        </p:sp>
      </p:grpSp>
      <p:sp>
        <p:nvSpPr>
          <p:cNvPr name="TextBox 16" id="16"/>
          <p:cNvSpPr txBox="true"/>
          <p:nvPr/>
        </p:nvSpPr>
        <p:spPr>
          <a:xfrm rot="0">
            <a:off x="1028700" y="141337"/>
            <a:ext cx="8548583" cy="887363"/>
          </a:xfrm>
          <a:prstGeom prst="rect">
            <a:avLst/>
          </a:prstGeom>
        </p:spPr>
        <p:txBody>
          <a:bodyPr anchor="t" rtlCol="false" tIns="0" lIns="0" bIns="0" rIns="0">
            <a:spAutoFit/>
          </a:bodyPr>
          <a:lstStyle/>
          <a:p>
            <a:pPr algn="l">
              <a:lnSpc>
                <a:spcPts val="7173"/>
              </a:lnSpc>
            </a:pPr>
            <a:r>
              <a:rPr lang="en-US" sz="5160">
                <a:solidFill>
                  <a:srgbClr val="021352"/>
                </a:solidFill>
                <a:latin typeface="Now Bold"/>
              </a:rPr>
              <a:t>Data Exploration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7580" y="-1801390"/>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sp>
        <p:nvSpPr>
          <p:cNvPr name="Freeform 3" id="3"/>
          <p:cNvSpPr/>
          <p:nvPr/>
        </p:nvSpPr>
        <p:spPr>
          <a:xfrm flipH="false" flipV="false" rot="-1941430">
            <a:off x="-2818643" y="8691473"/>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4" id="4"/>
          <p:cNvSpPr/>
          <p:nvPr/>
        </p:nvSpPr>
        <p:spPr>
          <a:xfrm flipH="false" flipV="false" rot="0">
            <a:off x="17705871" y="-7321666"/>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2"/>
            <a:stretch>
              <a:fillRect l="0" t="0" r="0" b="0"/>
            </a:stretch>
          </a:blipFill>
        </p:spPr>
      </p:sp>
      <p:grpSp>
        <p:nvGrpSpPr>
          <p:cNvPr name="Group 5" id="5"/>
          <p:cNvGrpSpPr/>
          <p:nvPr/>
        </p:nvGrpSpPr>
        <p:grpSpPr>
          <a:xfrm rot="0">
            <a:off x="11334540" y="1028700"/>
            <a:ext cx="5669759" cy="6082187"/>
            <a:chOff x="0" y="0"/>
            <a:chExt cx="1493270" cy="1601893"/>
          </a:xfrm>
        </p:grpSpPr>
        <p:sp>
          <p:nvSpPr>
            <p:cNvPr name="Freeform 6" id="6"/>
            <p:cNvSpPr/>
            <p:nvPr/>
          </p:nvSpPr>
          <p:spPr>
            <a:xfrm flipH="false" flipV="false" rot="0">
              <a:off x="0" y="0"/>
              <a:ext cx="1493270" cy="1601893"/>
            </a:xfrm>
            <a:custGeom>
              <a:avLst/>
              <a:gdLst/>
              <a:ahLst/>
              <a:cxnLst/>
              <a:rect r="r" b="b" t="t" l="l"/>
              <a:pathLst>
                <a:path h="1601893" w="1493270">
                  <a:moveTo>
                    <a:pt x="0" y="0"/>
                  </a:moveTo>
                  <a:lnTo>
                    <a:pt x="1493270" y="0"/>
                  </a:lnTo>
                  <a:lnTo>
                    <a:pt x="1493270" y="1601893"/>
                  </a:lnTo>
                  <a:lnTo>
                    <a:pt x="0" y="1601893"/>
                  </a:lnTo>
                  <a:close/>
                </a:path>
              </a:pathLst>
            </a:custGeom>
            <a:solidFill>
              <a:srgbClr val="000000">
                <a:alpha val="0"/>
              </a:srgbClr>
            </a:solidFill>
          </p:spPr>
        </p:sp>
        <p:sp>
          <p:nvSpPr>
            <p:cNvPr name="TextBox 7" id="7"/>
            <p:cNvSpPr txBox="true"/>
            <p:nvPr/>
          </p:nvSpPr>
          <p:spPr>
            <a:xfrm>
              <a:off x="0" y="-266700"/>
              <a:ext cx="1493270" cy="1868593"/>
            </a:xfrm>
            <a:prstGeom prst="rect">
              <a:avLst/>
            </a:prstGeom>
          </p:spPr>
          <p:txBody>
            <a:bodyPr anchor="t" rtlCol="false" tIns="50800" lIns="50800" bIns="50800" rIns="50800"/>
            <a:lstStyle/>
            <a:p>
              <a:pPr algn="l">
                <a:lnSpc>
                  <a:spcPts val="5855"/>
                </a:lnSpc>
              </a:pPr>
            </a:p>
            <a:p>
              <a:pPr algn="l" marL="549646" indent="-274823" lvl="1">
                <a:lnSpc>
                  <a:spcPts val="5855"/>
                </a:lnSpc>
                <a:buFont typeface="Arial"/>
                <a:buChar char="•"/>
              </a:pPr>
              <a:r>
                <a:rPr lang="en-US" sz="2545">
                  <a:solidFill>
                    <a:srgbClr val="000000"/>
                  </a:solidFill>
                  <a:latin typeface="Arimo"/>
                </a:rPr>
                <a:t>Top traders:Tesla, Apple Inc, Amazon, NVIDIA Corporation, and Bank of America Coorporation</a:t>
              </a:r>
            </a:p>
            <a:p>
              <a:pPr algn="l" marL="549646" indent="-274823" lvl="1">
                <a:lnSpc>
                  <a:spcPts val="5855"/>
                </a:lnSpc>
                <a:buFont typeface="Arial"/>
                <a:buChar char="•"/>
              </a:pPr>
              <a:r>
                <a:rPr lang="en-US" sz="2545">
                  <a:solidFill>
                    <a:srgbClr val="000000"/>
                  </a:solidFill>
                  <a:latin typeface="Arimo"/>
                </a:rPr>
                <a:t>High trade volume indicates a high level of investor interest</a:t>
              </a:r>
            </a:p>
          </p:txBody>
        </p:sp>
      </p:grpSp>
      <p:sp>
        <p:nvSpPr>
          <p:cNvPr name="Freeform 8" id="8"/>
          <p:cNvSpPr/>
          <p:nvPr/>
        </p:nvSpPr>
        <p:spPr>
          <a:xfrm flipH="false" flipV="false" rot="0">
            <a:off x="1028700" y="1028700"/>
            <a:ext cx="10252765" cy="6900587"/>
          </a:xfrm>
          <a:custGeom>
            <a:avLst/>
            <a:gdLst/>
            <a:ahLst/>
            <a:cxnLst/>
            <a:rect r="r" b="b" t="t" l="l"/>
            <a:pathLst>
              <a:path h="6900587" w="10252765">
                <a:moveTo>
                  <a:pt x="0" y="0"/>
                </a:moveTo>
                <a:lnTo>
                  <a:pt x="10252765" y="0"/>
                </a:lnTo>
                <a:lnTo>
                  <a:pt x="10252765" y="6900587"/>
                </a:lnTo>
                <a:lnTo>
                  <a:pt x="0" y="6900587"/>
                </a:lnTo>
                <a:lnTo>
                  <a:pt x="0" y="0"/>
                </a:lnTo>
                <a:close/>
              </a:path>
            </a:pathLst>
          </a:custGeom>
          <a:blipFill>
            <a:blip r:embed="rId4"/>
            <a:stretch>
              <a:fillRect l="-228" t="0" r="-1069" b="0"/>
            </a:stretch>
          </a:blipFill>
        </p:spPr>
      </p:sp>
      <p:sp>
        <p:nvSpPr>
          <p:cNvPr name="TextBox 9" id="9"/>
          <p:cNvSpPr txBox="true"/>
          <p:nvPr/>
        </p:nvSpPr>
        <p:spPr>
          <a:xfrm rot="0">
            <a:off x="1028700" y="141337"/>
            <a:ext cx="13140719" cy="887363"/>
          </a:xfrm>
          <a:prstGeom prst="rect">
            <a:avLst/>
          </a:prstGeom>
        </p:spPr>
        <p:txBody>
          <a:bodyPr anchor="t" rtlCol="false" tIns="0" lIns="0" bIns="0" rIns="0">
            <a:spAutoFit/>
          </a:bodyPr>
          <a:lstStyle/>
          <a:p>
            <a:pPr algn="l">
              <a:lnSpc>
                <a:spcPts val="7173"/>
              </a:lnSpc>
            </a:pPr>
            <a:r>
              <a:rPr lang="en-US" sz="5160">
                <a:solidFill>
                  <a:srgbClr val="021352"/>
                </a:solidFill>
                <a:latin typeface="Now Bold"/>
              </a:rPr>
              <a:t>Data Exploration: Trade Volume Trend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DAGD1Y7X9JA</dc:identifier>
  <dcterms:modified xsi:type="dcterms:W3CDTF">2011-08-01T06:04:30Z</dcterms:modified>
  <cp:revision>1</cp:revision>
  <dc:title>Capstone_project</dc:title>
</cp:coreProperties>
</file>